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274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5" r:id="rId15"/>
    <p:sldId id="273" r:id="rId16"/>
    <p:sldId id="27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35B"/>
    <a:srgbClr val="7F9C8C"/>
    <a:srgbClr val="3B3D95"/>
    <a:srgbClr val="664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629"/>
  </p:normalViewPr>
  <p:slideViewPr>
    <p:cSldViewPr snapToGrid="0" snapToObjects="1">
      <p:cViewPr varScale="1">
        <p:scale>
          <a:sx n="58" d="100"/>
          <a:sy n="58" d="100"/>
        </p:scale>
        <p:origin x="7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2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7299FC-7C32-124B-867B-249D38530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F8D2E-14AD-994D-8886-C8119AD76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E80B1-E96E-2F4B-BEE8-FE08FFB4A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8A8FC-E642-C241-9D40-4B5FBAD5B8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6B2B4E-58C4-0449-99C2-5194C5FB0D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F938C-80CE-B444-BFA7-17E60C76EE81}" type="datetimeFigureOut">
              <a:rPr lang="en-US" smtClean="0"/>
              <a:t>10/27/2020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57FF-6A5A-044E-B523-0787D85DBE3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E3DAB-747A-E440-A323-825E5E543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C5DEAC-CE0C-E04E-9EF5-33AB7CD82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1"/>
            <a:ext cx="12185904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8F97DC-CC18-0B4E-B9AF-86715EB1E68A}"/>
              </a:ext>
            </a:extLst>
          </p:cNvPr>
          <p:cNvSpPr/>
          <p:nvPr userDrawn="1"/>
        </p:nvSpPr>
        <p:spPr>
          <a:xfrm>
            <a:off x="-89522" y="-114299"/>
            <a:ext cx="12347598" cy="7151344"/>
          </a:xfrm>
          <a:prstGeom prst="rect">
            <a:avLst/>
          </a:prstGeom>
          <a:solidFill>
            <a:srgbClr val="664199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73378-C0E6-D844-A940-A4AACA6517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0146" y="2414723"/>
            <a:ext cx="8071708" cy="1773874"/>
          </a:xfrm>
        </p:spPr>
        <p:txBody>
          <a:bodyPr anchor="b">
            <a:no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F4B09-20BF-3A46-BCFF-F1D92C9F45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60146" y="4280672"/>
            <a:ext cx="8071708" cy="803454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Subtitle/Name/Date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79E330-7919-0045-BB74-3E4CF50D6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111" y="1554814"/>
            <a:ext cx="2099777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+ Ima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32264-599C-6D4A-87E9-B02F7793C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6EE670-FB4B-0E46-A39C-DFF0D2A0BDCA}"/>
              </a:ext>
            </a:extLst>
          </p:cNvPr>
          <p:cNvSpPr/>
          <p:nvPr userDrawn="1"/>
        </p:nvSpPr>
        <p:spPr>
          <a:xfrm>
            <a:off x="-61877" y="-61877"/>
            <a:ext cx="5245065" cy="6985191"/>
          </a:xfrm>
          <a:prstGeom prst="rect">
            <a:avLst/>
          </a:prstGeom>
          <a:solidFill>
            <a:srgbClr val="347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E096-F048-9649-B4AC-ED2CF8B3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652901"/>
            <a:ext cx="3932237" cy="1600200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C78A5-3AC2-7042-A457-6C4731EA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6" y="2393066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C2AAC-FC19-FA49-923F-07E7C5F9FF8E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A28D3-36FE-D649-BBBA-045A4225F40D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4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+ Image_w/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32264-599C-6D4A-87E9-B02F7793C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E096-F048-9649-B4AC-ED2CF8B3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643570"/>
            <a:ext cx="4084176" cy="1600200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C78A5-3AC2-7042-A457-6C4731EA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6" y="2393066"/>
            <a:ext cx="4084176" cy="3811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154B5-120C-D84E-8629-2741B751182B}"/>
              </a:ext>
            </a:extLst>
          </p:cNvPr>
          <p:cNvSpPr/>
          <p:nvPr userDrawn="1"/>
        </p:nvSpPr>
        <p:spPr>
          <a:xfrm>
            <a:off x="-55002" y="-55003"/>
            <a:ext cx="413817" cy="6985191"/>
          </a:xfrm>
          <a:prstGeom prst="rect">
            <a:avLst/>
          </a:prstGeom>
          <a:solidFill>
            <a:srgbClr val="66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10E50-63F3-6F4F-ADF2-2A3A74B4F664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DAEE9-B875-344D-AA3A-7FDF8D4AB03F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5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/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B440-BF06-8049-959F-1173D81D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64"/>
            <a:ext cx="10515600" cy="850216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75A78-890B-1349-B286-DC1306BB20EC}"/>
              </a:ext>
            </a:extLst>
          </p:cNvPr>
          <p:cNvSpPr/>
          <p:nvPr userDrawn="1"/>
        </p:nvSpPr>
        <p:spPr>
          <a:xfrm>
            <a:off x="-55840" y="-55841"/>
            <a:ext cx="414656" cy="6994113"/>
          </a:xfrm>
          <a:prstGeom prst="rect">
            <a:avLst/>
          </a:prstGeom>
          <a:solidFill>
            <a:srgbClr val="66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E229C-FF4E-5542-9A86-66685B4C7954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BD16A-0977-8B4C-92FF-A7D2FCBD245B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/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C75A78-890B-1349-B286-DC1306BB20EC}"/>
              </a:ext>
            </a:extLst>
          </p:cNvPr>
          <p:cNvSpPr/>
          <p:nvPr userDrawn="1"/>
        </p:nvSpPr>
        <p:spPr>
          <a:xfrm>
            <a:off x="-55840" y="-55841"/>
            <a:ext cx="414656" cy="6966192"/>
          </a:xfrm>
          <a:prstGeom prst="rect">
            <a:avLst/>
          </a:prstGeom>
          <a:solidFill>
            <a:srgbClr val="66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7D6D7-7C57-C647-9946-D7FC49E98082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49A07-C7E5-F54E-BF75-690E525F7116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44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28292F-2D95-F642-96F3-1E4094F2499A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4F79A-B26D-954E-87A2-3B46809E8D58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7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029D80-E5D1-9A4B-907E-8669D8C86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1"/>
            <a:ext cx="1218590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9F6F46-F60C-4A43-9756-F00E805C307D}"/>
              </a:ext>
            </a:extLst>
          </p:cNvPr>
          <p:cNvSpPr/>
          <p:nvPr userDrawn="1"/>
        </p:nvSpPr>
        <p:spPr>
          <a:xfrm>
            <a:off x="-62822" y="-123826"/>
            <a:ext cx="12326949" cy="7034177"/>
          </a:xfrm>
          <a:prstGeom prst="rect">
            <a:avLst/>
          </a:prstGeom>
          <a:solidFill>
            <a:srgbClr val="664199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0C521-ADDC-4441-B310-E7BA877A8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789" y="2686705"/>
            <a:ext cx="2920911" cy="11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3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F13E2F-E768-2F49-9B82-78EB833AABCD}"/>
              </a:ext>
            </a:extLst>
          </p:cNvPr>
          <p:cNvSpPr/>
          <p:nvPr userDrawn="1"/>
        </p:nvSpPr>
        <p:spPr>
          <a:xfrm>
            <a:off x="-313326" y="-76733"/>
            <a:ext cx="6032180" cy="7008269"/>
          </a:xfrm>
          <a:prstGeom prst="rect">
            <a:avLst/>
          </a:prstGeom>
          <a:solidFill>
            <a:srgbClr val="66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FA6DD-8472-464E-BF9F-9AC2766AF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0"/>
          </a:blip>
          <a:srcRect l="11592" r="15379"/>
          <a:stretch/>
        </p:blipFill>
        <p:spPr>
          <a:xfrm>
            <a:off x="-313326" y="5170810"/>
            <a:ext cx="6032180" cy="18395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DF21-C279-9544-94A3-1F284822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0857" y="2389240"/>
            <a:ext cx="4941543" cy="3558697"/>
          </a:xfrm>
        </p:spPr>
        <p:txBody>
          <a:bodyPr>
            <a:noAutofit/>
          </a:bodyPr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A25E1-3945-5546-831D-347BD004AD0D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2D904-0C79-3B4C-A816-2994FD4AFFBD}"/>
              </a:ext>
            </a:extLst>
          </p:cNvPr>
          <p:cNvSpPr txBox="1"/>
          <p:nvPr userDrawn="1"/>
        </p:nvSpPr>
        <p:spPr>
          <a:xfrm>
            <a:off x="6640857" y="1472482"/>
            <a:ext cx="3929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64827-05D5-ED41-8216-8229D886D4E5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atermark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B20D0F-8E32-9649-A65C-A3F5532582B0}"/>
              </a:ext>
            </a:extLst>
          </p:cNvPr>
          <p:cNvSpPr/>
          <p:nvPr userDrawn="1"/>
        </p:nvSpPr>
        <p:spPr>
          <a:xfrm>
            <a:off x="-95916" y="-70338"/>
            <a:ext cx="12456302" cy="7008267"/>
          </a:xfrm>
          <a:prstGeom prst="rect">
            <a:avLst/>
          </a:prstGeom>
          <a:solidFill>
            <a:srgbClr val="66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FC8CC-7E09-B340-BE16-AA4709F96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0"/>
          </a:blip>
          <a:srcRect l="5415" r="4153" b="15986"/>
          <a:stretch/>
        </p:blipFill>
        <p:spPr>
          <a:xfrm>
            <a:off x="-95916" y="4421190"/>
            <a:ext cx="12456302" cy="25167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CE53072-C4CD-0344-B44A-5349A5A6B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0"/>
            <a:ext cx="10515600" cy="2852737"/>
          </a:xfrm>
        </p:spPr>
        <p:txBody>
          <a:bodyPr anchor="ctr">
            <a:no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32690-2FFC-4249-AD44-D22F12656B4E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4D4DA-4036-4944-9EBA-929DF20D3C45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atermar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96F3AA-89E8-8641-98EC-AEEF3631C762}"/>
              </a:ext>
            </a:extLst>
          </p:cNvPr>
          <p:cNvSpPr/>
          <p:nvPr userDrawn="1"/>
        </p:nvSpPr>
        <p:spPr>
          <a:xfrm>
            <a:off x="-44761" y="-57549"/>
            <a:ext cx="12302837" cy="6982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30812-947C-4047-B322-26DDC853D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4" r="5107" b="15250"/>
          <a:stretch/>
        </p:blipFill>
        <p:spPr>
          <a:xfrm>
            <a:off x="-44761" y="4427070"/>
            <a:ext cx="12302837" cy="2498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01D714-EB3C-E648-97D9-7A7166B7A0C1}"/>
              </a:ext>
            </a:extLst>
          </p:cNvPr>
          <p:cNvSpPr txBox="1"/>
          <p:nvPr userDrawn="1"/>
        </p:nvSpPr>
        <p:spPr>
          <a:xfrm>
            <a:off x="6602819" y="852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CB9AC-4ADA-DF4C-B260-7607485AF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0"/>
            <a:ext cx="10515600" cy="2852737"/>
          </a:xfrm>
        </p:spPr>
        <p:txBody>
          <a:bodyPr anchor="ctr">
            <a:no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50FFA-2601-A442-A70E-9A38A8E3C2AA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7B5C2-997A-0040-B33D-72AB218E0BC4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B440-BF06-8049-959F-1173D81D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389"/>
            <a:ext cx="10515600" cy="850216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135D4-FE0E-4742-BC56-7403BBFD1327}"/>
              </a:ext>
            </a:extLst>
          </p:cNvPr>
          <p:cNvSpPr/>
          <p:nvPr userDrawn="1"/>
        </p:nvSpPr>
        <p:spPr>
          <a:xfrm>
            <a:off x="-63945" y="1317772"/>
            <a:ext cx="12373175" cy="48960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2A5659-EFC3-A448-B873-8E8AB27BE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6103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7A656-CEC9-354C-9A28-62450B917B3F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9889B-5BCB-4942-A7A9-B0918A4A9AD8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2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BBDC4D-804C-FC48-B2E3-7C98AE1AF304}"/>
              </a:ext>
            </a:extLst>
          </p:cNvPr>
          <p:cNvSpPr/>
          <p:nvPr userDrawn="1"/>
        </p:nvSpPr>
        <p:spPr>
          <a:xfrm>
            <a:off x="-70339" y="1317772"/>
            <a:ext cx="12322019" cy="48960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EAC5F-31BE-6141-B163-201F40556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6103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C17E8-7EF4-DC44-84C1-36365968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6103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5AEE83-160C-B048-8760-1CACE423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389"/>
            <a:ext cx="10515600" cy="850216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0C383-84DE-BE47-81E4-D290571A9DE6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94767-8BFE-3941-8C01-FC0E329A9F0D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0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_w/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BBDC4D-804C-FC48-B2E3-7C98AE1AF304}"/>
              </a:ext>
            </a:extLst>
          </p:cNvPr>
          <p:cNvSpPr/>
          <p:nvPr userDrawn="1"/>
        </p:nvSpPr>
        <p:spPr>
          <a:xfrm>
            <a:off x="-95916" y="1333933"/>
            <a:ext cx="12366780" cy="48960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46B3FAE-2086-0B45-A1AA-33EA556357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488179"/>
            <a:ext cx="5157787" cy="567995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7365BC0-4AED-0F47-B4F5-7A203CABF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1491"/>
            <a:ext cx="5157787" cy="377786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FB4C953-A95A-2844-AEAE-8BCC8D0F02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88179"/>
            <a:ext cx="5183188" cy="567995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C331457-38EF-AE4E-BDED-561264A06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491"/>
            <a:ext cx="5183188" cy="377786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3033F3-E990-E943-B1B4-DBBD1D1C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389"/>
            <a:ext cx="10515600" cy="850216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E131C-2BBF-3E49-83B8-EAB214E86529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CDAA1-20C2-4444-ACFD-A3BEEF4E0D3F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5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/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B440-BF06-8049-959F-1173D81D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64"/>
            <a:ext cx="10515600" cy="809184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4605F4-1434-E143-8733-2E20FC4F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663"/>
            <a:ext cx="10515600" cy="47803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58F9E-2A71-3041-91D2-88F9E20B6382}"/>
              </a:ext>
            </a:extLst>
          </p:cNvPr>
          <p:cNvSpPr/>
          <p:nvPr userDrawn="1"/>
        </p:nvSpPr>
        <p:spPr>
          <a:xfrm>
            <a:off x="-48126" y="-48127"/>
            <a:ext cx="406941" cy="6985191"/>
          </a:xfrm>
          <a:prstGeom prst="rect">
            <a:avLst/>
          </a:prstGeom>
          <a:solidFill>
            <a:srgbClr val="66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0D45B-A7A4-EB41-B912-EBB0CF86A68E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9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C5E7D-1ADF-8245-9D4A-77A2F3B17683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4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+ Imag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32264-599C-6D4A-87E9-B02F7793C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6EE670-FB4B-0E46-A39C-DFF0D2A0BDCA}"/>
              </a:ext>
            </a:extLst>
          </p:cNvPr>
          <p:cNvSpPr/>
          <p:nvPr userDrawn="1"/>
        </p:nvSpPr>
        <p:spPr>
          <a:xfrm>
            <a:off x="-48126" y="-55002"/>
            <a:ext cx="5231314" cy="6978316"/>
          </a:xfrm>
          <a:prstGeom prst="rect">
            <a:avLst/>
          </a:prstGeom>
          <a:solidFill>
            <a:srgbClr val="664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DE096-F048-9649-B4AC-ED2CF8B3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6" y="652901"/>
            <a:ext cx="3932237" cy="1600200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C78A5-3AC2-7042-A457-6C4731EA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476" y="2393066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C2AAC-FC19-FA49-923F-07E7C5F9FF8E}"/>
              </a:ext>
            </a:extLst>
          </p:cNvPr>
          <p:cNvSpPr txBox="1"/>
          <p:nvPr userDrawn="1"/>
        </p:nvSpPr>
        <p:spPr>
          <a:xfrm>
            <a:off x="504464" y="6408107"/>
            <a:ext cx="20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Springs Utilities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7DC7A-DEE0-5546-ACD0-A8F8DEE8E89F}"/>
              </a:ext>
            </a:extLst>
          </p:cNvPr>
          <p:cNvSpPr txBox="1"/>
          <p:nvPr userDrawn="1"/>
        </p:nvSpPr>
        <p:spPr>
          <a:xfrm>
            <a:off x="9777142" y="6417374"/>
            <a:ext cx="227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0B8038-D156-9445-BDCA-836F9ABB899C}" type="slidenum">
              <a:rPr lang="en-US" sz="1200" smtClean="0">
                <a:solidFill>
                  <a:srgbClr val="7F9C8C"/>
                </a:solidFill>
              </a:rPr>
              <a:pPr algn="r"/>
              <a:t>‹#›</a:t>
            </a:fld>
            <a:endParaRPr lang="en-US" sz="1200" dirty="0">
              <a:solidFill>
                <a:srgbClr val="7F9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9CCAF-A947-E94B-8B61-AA9C0524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B75FE-655E-F64F-8626-32EE987AE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36899-F76A-4641-9263-DAA64B641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35AA-E411-B84E-BF3C-9DA26576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D823-904E-D349-BA8F-BEDCEF0AC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0B8038-D156-9445-BDCA-836F9ABB8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0" r:id="rId2"/>
    <p:sldLayoutId id="2147483678" r:id="rId3"/>
    <p:sldLayoutId id="2147483679" r:id="rId4"/>
    <p:sldLayoutId id="2147483662" r:id="rId5"/>
    <p:sldLayoutId id="2147483661" r:id="rId6"/>
    <p:sldLayoutId id="2147483663" r:id="rId7"/>
    <p:sldLayoutId id="2147483664" r:id="rId8"/>
    <p:sldLayoutId id="2147483657" r:id="rId9"/>
    <p:sldLayoutId id="2147483684" r:id="rId10"/>
    <p:sldLayoutId id="2147483665" r:id="rId11"/>
    <p:sldLayoutId id="2147483669" r:id="rId12"/>
    <p:sldLayoutId id="2147483670" r:id="rId13"/>
    <p:sldLayoutId id="2147483649" r:id="rId14"/>
    <p:sldLayoutId id="214748368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6298-0258-40DD-87D4-C05414248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Colorado Springs Utilities</a:t>
            </a:r>
            <a:br>
              <a:rPr lang="en-US" sz="3600" dirty="0"/>
            </a:br>
            <a:r>
              <a:rPr lang="en-US" sz="3600" dirty="0"/>
              <a:t>Liquid Waste Hauler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6B174-C8C0-499D-82DF-640F1F2B0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Lauren Swenson, Environmental Section Supervisor</a:t>
            </a:r>
          </a:p>
          <a:p>
            <a:r>
              <a:rPr lang="en-US" dirty="0"/>
              <a:t>October 22, 2020</a:t>
            </a:r>
          </a:p>
        </p:txBody>
      </p:sp>
    </p:spTree>
    <p:extLst>
      <p:ext uri="{BB962C8B-B14F-4D97-AF65-F5344CB8AC3E}">
        <p14:creationId xmlns:p14="http://schemas.microsoft.com/office/powerpoint/2010/main" val="401286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7DB0-0015-4C45-A25D-3653AD64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Assurance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3E17A-0AEC-4251-8BBD-C0AD22AED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5400"/>
            <a:ext cx="10925175" cy="4642041"/>
          </a:xfrm>
        </p:spPr>
        <p:txBody>
          <a:bodyPr/>
          <a:lstStyle/>
          <a:p>
            <a:r>
              <a:rPr lang="en-US" sz="2000" dirty="0"/>
              <a:t>Credit check </a:t>
            </a:r>
          </a:p>
          <a:p>
            <a:pPr lvl="1"/>
            <a:r>
              <a:rPr lang="en-US" sz="1800" dirty="0"/>
              <a:t>If not passed – require deposit, surety bond, etc. </a:t>
            </a:r>
          </a:p>
          <a:p>
            <a:r>
              <a:rPr lang="en-US" sz="2000" dirty="0"/>
              <a:t>Insurance required for use of Colorado Springs Utilities disposal facility, not required for CWT:</a:t>
            </a:r>
          </a:p>
          <a:p>
            <a:pPr lvl="1"/>
            <a:r>
              <a:rPr lang="en-US" sz="2000" dirty="0"/>
              <a:t> Employers liability &amp; worker’s compensation (or waiver) </a:t>
            </a:r>
          </a:p>
          <a:p>
            <a:pPr lvl="2"/>
            <a:r>
              <a:rPr lang="en-US" sz="1600" dirty="0"/>
              <a:t>$500,000 each accident for bodily injury by accident, with a $500,000 policy limit for bodily injury by disease, and $500,000 each employee for bodily injury by disease.</a:t>
            </a:r>
          </a:p>
          <a:p>
            <a:pPr lvl="1"/>
            <a:r>
              <a:rPr lang="en-US" sz="2000" dirty="0"/>
              <a:t>General Liability Insurance</a:t>
            </a:r>
          </a:p>
          <a:p>
            <a:pPr lvl="2"/>
            <a:r>
              <a:rPr lang="en-US" sz="1600" dirty="0"/>
              <a:t>$1,000,000 each occurrence (combined single limit for bodily injury and property damage) &amp; Personal Injury Liability; $2,000,000 General Aggregate</a:t>
            </a:r>
          </a:p>
          <a:p>
            <a:pPr lvl="1"/>
            <a:r>
              <a:rPr lang="en-US" sz="2000" dirty="0"/>
              <a:t>Automobile Liability Insurance</a:t>
            </a:r>
          </a:p>
          <a:p>
            <a:pPr lvl="2"/>
            <a:r>
              <a:rPr lang="en-US" sz="1600" dirty="0"/>
              <a:t>$1,000,000 Combined Single Limit </a:t>
            </a:r>
          </a:p>
          <a:p>
            <a:pPr lvl="1"/>
            <a:r>
              <a:rPr lang="en-US" sz="2000" dirty="0"/>
              <a:t>Excess Liability/Umbrella Insurance</a:t>
            </a:r>
          </a:p>
          <a:p>
            <a:pPr lvl="2"/>
            <a:r>
              <a:rPr lang="en-US" sz="1600" dirty="0"/>
              <a:t>No less than $1,000,000</a:t>
            </a:r>
          </a:p>
          <a:p>
            <a:pPr lvl="1"/>
            <a:r>
              <a:rPr lang="en-US" sz="2000" dirty="0"/>
              <a:t>Additional Insured</a:t>
            </a:r>
          </a:p>
          <a:p>
            <a:pPr lvl="2"/>
            <a:r>
              <a:rPr lang="en-US" sz="1600" dirty="0"/>
              <a:t>Colorado Spring Utilities must be listed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77AC-64D7-41FB-8B03-CDC2E74E65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Vehicle inspections – El Paso County Public Health Department (copy of inspection form required)</a:t>
            </a:r>
          </a:p>
          <a:p>
            <a:r>
              <a:rPr lang="en-US" dirty="0"/>
              <a:t>Annual updates</a:t>
            </a:r>
          </a:p>
          <a:p>
            <a:r>
              <a:rPr lang="en-US" dirty="0"/>
              <a:t>Record keeping (3 years)</a:t>
            </a:r>
          </a:p>
          <a:p>
            <a:r>
              <a:rPr lang="en-US" dirty="0"/>
              <a:t>Each truck must be listed in permit and have access card for Utilities’ disposal station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8D6E70-D7BB-4B6E-B7D0-B2CFE96A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6B9B79-DBD5-4697-87EC-6C04D1EA8BC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0799767"/>
              </p:ext>
            </p:extLst>
          </p:nvPr>
        </p:nvGraphicFramePr>
        <p:xfrm>
          <a:off x="6667500" y="1049699"/>
          <a:ext cx="4400550" cy="569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3886052" imgH="5029200" progId="Acrobat.Document.2017">
                  <p:embed/>
                </p:oleObj>
              </mc:Choice>
              <mc:Fallback>
                <p:oleObj name="Acrobat Document" r:id="rId3" imgW="3886052" imgH="50292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49699"/>
                        <a:ext cx="4400550" cy="5694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58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9C9E1-63DF-47E0-AB2B-46FFF7D91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9884"/>
            <a:ext cx="5157787" cy="567995"/>
          </a:xfrm>
        </p:spPr>
        <p:txBody>
          <a:bodyPr/>
          <a:lstStyle/>
          <a:p>
            <a:r>
              <a:rPr lang="en-US" sz="2600" dirty="0"/>
              <a:t>State Rule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C54C-AD01-4288-BE08-993584269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25199"/>
            <a:ext cx="5157787" cy="3777863"/>
          </a:xfrm>
        </p:spPr>
        <p:txBody>
          <a:bodyPr/>
          <a:lstStyle/>
          <a:p>
            <a:r>
              <a:rPr lang="en-US" dirty="0"/>
              <a:t>Registration</a:t>
            </a:r>
          </a:p>
          <a:p>
            <a:r>
              <a:rPr lang="en-US" dirty="0"/>
              <a:t>Vehicle registration</a:t>
            </a:r>
          </a:p>
          <a:p>
            <a:r>
              <a:rPr lang="en-US" dirty="0"/>
              <a:t>Financial Assurance</a:t>
            </a:r>
          </a:p>
          <a:p>
            <a:r>
              <a:rPr lang="en-US" dirty="0"/>
              <a:t>Record-keeping</a:t>
            </a:r>
          </a:p>
          <a:p>
            <a:r>
              <a:rPr lang="en-US" dirty="0"/>
              <a:t>Illegal Dump Prohibitions</a:t>
            </a:r>
          </a:p>
          <a:p>
            <a:r>
              <a:rPr lang="en-US" dirty="0"/>
              <a:t>Pumping requirements</a:t>
            </a:r>
          </a:p>
          <a:p>
            <a:r>
              <a:rPr lang="en-US" dirty="0"/>
              <a:t>Uniform Manifests</a:t>
            </a:r>
          </a:p>
          <a:p>
            <a:r>
              <a:rPr lang="en-US" dirty="0"/>
              <a:t>Annual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374BF-338B-445B-ADEA-97AB6CB14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31213"/>
            <a:ext cx="5267325" cy="567995"/>
          </a:xfrm>
        </p:spPr>
        <p:txBody>
          <a:bodyPr/>
          <a:lstStyle/>
          <a:p>
            <a:r>
              <a:rPr lang="en-US" sz="2600" dirty="0"/>
              <a:t>Colorado Springs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B819EE-5ADA-4712-9D1A-9F9FDC026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846340"/>
            <a:ext cx="5183188" cy="3777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Permitting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Vehicle registration + inspection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Financial Assurance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Record-keeping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Illegal Dump Prohibitions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Pumping requirements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Prescribed Manifests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Monthly logs/manifests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9700ED-8E7E-4B84-BC09-8CE4586A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Repeal of Colorado Waste Grease Program</a:t>
            </a:r>
          </a:p>
        </p:txBody>
      </p:sp>
    </p:spTree>
    <p:extLst>
      <p:ext uri="{BB962C8B-B14F-4D97-AF65-F5344CB8AC3E}">
        <p14:creationId xmlns:p14="http://schemas.microsoft.com/office/powerpoint/2010/main" val="141383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5465-BC8E-4EDE-B56D-E10CEBCD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Lauren Swenson</a:t>
            </a:r>
            <a:br>
              <a:rPr lang="en-US" sz="4000" dirty="0"/>
            </a:br>
            <a:r>
              <a:rPr lang="en-US" sz="4000" dirty="0"/>
              <a:t>Environmental Section Supervisor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Phone: (719) 668-4356</a:t>
            </a:r>
            <a:br>
              <a:rPr lang="en-US" sz="4000" dirty="0"/>
            </a:br>
            <a:r>
              <a:rPr lang="en-US" sz="4000" dirty="0"/>
              <a:t>Email: lswenson@csu.org</a:t>
            </a:r>
          </a:p>
        </p:txBody>
      </p:sp>
    </p:spTree>
    <p:extLst>
      <p:ext uri="{BB962C8B-B14F-4D97-AF65-F5344CB8AC3E}">
        <p14:creationId xmlns:p14="http://schemas.microsoft.com/office/powerpoint/2010/main" val="203046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05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3E52-161A-4056-806F-80D3DFD1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Waste Grease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703BC-6B6F-485C-8F0C-4E4B67D1E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State oversight to ensure safe and proper collection, transport, and disposal of waste grease</a:t>
            </a:r>
          </a:p>
          <a:p>
            <a:r>
              <a:rPr lang="en-US" dirty="0"/>
              <a:t>Sharing of data with local regulatory entities</a:t>
            </a:r>
          </a:p>
          <a:p>
            <a:r>
              <a:rPr lang="en-US" dirty="0"/>
              <a:t>Registration of grease haulers </a:t>
            </a:r>
          </a:p>
          <a:p>
            <a:r>
              <a:rPr lang="en-US" dirty="0"/>
              <a:t>Vehicle registration </a:t>
            </a:r>
          </a:p>
          <a:p>
            <a:r>
              <a:rPr lang="en-US" dirty="0"/>
              <a:t>Financial assurance </a:t>
            </a:r>
          </a:p>
          <a:p>
            <a:r>
              <a:rPr lang="en-US" dirty="0"/>
              <a:t>Record-keeping</a:t>
            </a:r>
          </a:p>
          <a:p>
            <a:r>
              <a:rPr lang="en-US" dirty="0"/>
              <a:t>Uniform manifests </a:t>
            </a:r>
          </a:p>
        </p:txBody>
      </p:sp>
    </p:spTree>
    <p:extLst>
      <p:ext uri="{BB962C8B-B14F-4D97-AF65-F5344CB8AC3E}">
        <p14:creationId xmlns:p14="http://schemas.microsoft.com/office/powerpoint/2010/main" val="391259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153F38-A59E-4E1B-B293-0A8DB47CF1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Pumping wastes from septic tanks, portable toilets, grease traps/interceptors, or other sources that are not connected to the wastewater treatment system, but are disposed at a designated disposal facility. </a:t>
            </a:r>
          </a:p>
          <a:p>
            <a:endParaRPr lang="en-US" sz="100" dirty="0"/>
          </a:p>
          <a:p>
            <a:r>
              <a:rPr lang="en-US" sz="2000" dirty="0"/>
              <a:t>Designated Disposal Facilities:</a:t>
            </a:r>
          </a:p>
          <a:p>
            <a:pPr lvl="1"/>
            <a:r>
              <a:rPr lang="en-US" sz="1800" dirty="0"/>
              <a:t>Colorado Springs Utilities Disposal Station</a:t>
            </a:r>
          </a:p>
          <a:p>
            <a:pPr lvl="1"/>
            <a:r>
              <a:rPr lang="en-US" sz="1800" dirty="0"/>
              <a:t>Local Permitted Centralized Waste Treatment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4828-03E0-407A-8540-57BA52594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Pumping waste from a grease interceptor, sand interceptor, grease trap, or other appurtenance that is connected to the wastewater treatment system regardless of where the waste is disposed.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F968A-4E47-4EE3-A842-5B36A3C2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is a Liquid Waste Hauler Permit Required?</a:t>
            </a:r>
          </a:p>
        </p:txBody>
      </p:sp>
    </p:spTree>
    <p:extLst>
      <p:ext uri="{BB962C8B-B14F-4D97-AF65-F5344CB8AC3E}">
        <p14:creationId xmlns:p14="http://schemas.microsoft.com/office/powerpoint/2010/main" val="73980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CB30-8E34-40D1-9C00-28D1C0F9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Authority for the Liquid Waste Hauler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B5A5-012D-4072-BEC1-2FED9B6C2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Requirements Established in City Code</a:t>
            </a:r>
          </a:p>
          <a:p>
            <a:r>
              <a:rPr lang="en-US" sz="2000" dirty="0"/>
              <a:t>Discharge requirements/prohibitions</a:t>
            </a:r>
          </a:p>
          <a:p>
            <a:r>
              <a:rPr lang="en-US" sz="2000" dirty="0"/>
              <a:t>Manifest System</a:t>
            </a:r>
          </a:p>
          <a:p>
            <a:r>
              <a:rPr lang="en-US" sz="2000" dirty="0"/>
              <a:t>Reporting</a:t>
            </a:r>
          </a:p>
          <a:p>
            <a:r>
              <a:rPr lang="en-US" sz="2000" dirty="0"/>
              <a:t>Vehicle Maintenance</a:t>
            </a:r>
          </a:p>
          <a:p>
            <a:r>
              <a:rPr lang="en-US" sz="2000" dirty="0"/>
              <a:t>Financial Assurance</a:t>
            </a:r>
          </a:p>
          <a:p>
            <a:r>
              <a:rPr lang="en-US" sz="2000" dirty="0"/>
              <a:t>Sampling</a:t>
            </a:r>
          </a:p>
          <a:p>
            <a:r>
              <a:rPr lang="en-US" sz="2000" dirty="0"/>
              <a:t>Record-keeping</a:t>
            </a:r>
          </a:p>
          <a:p>
            <a:r>
              <a:rPr lang="en-US" sz="2000" dirty="0"/>
              <a:t>Charges (tariffs)</a:t>
            </a:r>
          </a:p>
          <a:p>
            <a:r>
              <a:rPr lang="en-US" sz="2000" dirty="0"/>
              <a:t>Access to the POTW</a:t>
            </a:r>
          </a:p>
          <a:p>
            <a:r>
              <a:rPr lang="en-US" sz="2000" dirty="0"/>
              <a:t>Permitting Requirements</a:t>
            </a:r>
          </a:p>
          <a:p>
            <a:r>
              <a:rPr lang="en-US" sz="2000" dirty="0"/>
              <a:t>Reference to LWH Program Policies and Procedures Manual </a:t>
            </a:r>
          </a:p>
        </p:txBody>
      </p:sp>
    </p:spTree>
    <p:extLst>
      <p:ext uri="{BB962C8B-B14F-4D97-AF65-F5344CB8AC3E}">
        <p14:creationId xmlns:p14="http://schemas.microsoft.com/office/powerpoint/2010/main" val="29781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5E6C-FE0D-4E41-90A0-453FE600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Liquid Waste Hauler Program Policies and Procedures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B7CB-FA33-4C59-84CF-A07ED4A9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675208"/>
          </a:xfrm>
        </p:spPr>
        <p:txBody>
          <a:bodyPr/>
          <a:lstStyle/>
          <a:p>
            <a:r>
              <a:rPr lang="en-US" dirty="0"/>
              <a:t>Contains specific requirements and conditions for permitted LWHs</a:t>
            </a:r>
          </a:p>
          <a:p>
            <a:r>
              <a:rPr lang="en-US" dirty="0"/>
              <a:t>Offers Industrial Pretreatment discretion and flexibility</a:t>
            </a:r>
          </a:p>
          <a:p>
            <a:r>
              <a:rPr lang="en-US" dirty="0"/>
              <a:t>Implementation of Liquid Waste Hauler Policies and Procedures Manual negates need to detail every program requirement in the Code </a:t>
            </a:r>
          </a:p>
          <a:p>
            <a:r>
              <a:rPr lang="en-US" dirty="0"/>
              <a:t>Enforcing on minor Code infractions is labor intensive, places undue burden on Industrial Pretreatment staff and customers, particularly with this segment of users</a:t>
            </a:r>
          </a:p>
          <a:p>
            <a:r>
              <a:rPr lang="en-US" dirty="0"/>
              <a:t>Allows the ability to make minor changes/updates with 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5E6C-FE0D-4E41-90A0-453FE600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Liquid Waste Hauler Program Policies and Procedures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B7CB-FA33-4C59-84CF-A07ED4A9B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Contents of PPM</a:t>
            </a:r>
            <a:r>
              <a:rPr lang="en-US" dirty="0"/>
              <a:t>:</a:t>
            </a:r>
          </a:p>
          <a:p>
            <a:r>
              <a:rPr lang="en-US" sz="2000" dirty="0"/>
              <a:t>Applicable Code Citations and Authority Language</a:t>
            </a:r>
          </a:p>
          <a:p>
            <a:r>
              <a:rPr lang="en-US" sz="2000" dirty="0"/>
              <a:t>Application Process</a:t>
            </a:r>
          </a:p>
          <a:p>
            <a:r>
              <a:rPr lang="en-US" sz="2000" dirty="0"/>
              <a:t>Permitting Process/Conditions</a:t>
            </a:r>
          </a:p>
          <a:p>
            <a:r>
              <a:rPr lang="en-US" sz="2000" dirty="0"/>
              <a:t>Disposal Station Hours of Operation</a:t>
            </a:r>
          </a:p>
          <a:p>
            <a:r>
              <a:rPr lang="en-US" sz="2000" dirty="0"/>
              <a:t>Requirements for Admission to/use of Disposal Station</a:t>
            </a:r>
          </a:p>
          <a:p>
            <a:r>
              <a:rPr lang="en-US" sz="2000" dirty="0"/>
              <a:t>Hauled Waste/Transporter Requirements (Vehicle Maintenance/Inspection)</a:t>
            </a:r>
          </a:p>
          <a:p>
            <a:r>
              <a:rPr lang="en-US" sz="2000" dirty="0"/>
              <a:t>Manifest System</a:t>
            </a:r>
          </a:p>
          <a:p>
            <a:r>
              <a:rPr lang="en-US" sz="2000" dirty="0"/>
              <a:t>Compliance Monitoring</a:t>
            </a:r>
          </a:p>
          <a:p>
            <a:r>
              <a:rPr lang="en-US" sz="2000" dirty="0"/>
              <a:t>Financial Assurance</a:t>
            </a:r>
          </a:p>
          <a:p>
            <a:r>
              <a:rPr lang="en-US" sz="2000" dirty="0"/>
              <a:t>Charges and Fees</a:t>
            </a:r>
          </a:p>
          <a:p>
            <a:r>
              <a:rPr lang="en-US" sz="2000" dirty="0"/>
              <a:t>Enforcement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8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E925-0504-4672-9C00-85A0E99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Specific to Grease Pumpers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61497-56DD-4032-AA66-9F4F8FAD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“Juggler Trucks” are prohibited – no reinjecting any portion of the contents of a grease interceptor/trap which have been pumped (either in that trap, another trap, or within the collection system)</a:t>
            </a:r>
          </a:p>
          <a:p>
            <a:r>
              <a:rPr lang="en-US" sz="2600" dirty="0"/>
              <a:t>Interceptor/trap contents must be pumped in their entirety – no skimming or partial pumping</a:t>
            </a:r>
          </a:p>
          <a:p>
            <a:pPr lvl="1"/>
            <a:r>
              <a:rPr lang="en-US" dirty="0"/>
              <a:t>If the trap/interceptor volume is greater than the truck capacity, the trap must be fully evacuated within 24 hours</a:t>
            </a:r>
          </a:p>
          <a:p>
            <a:r>
              <a:rPr lang="en-US" sz="2600" dirty="0"/>
              <a:t>No disposal of waste fryer oil pumped from barrels or bins</a:t>
            </a:r>
          </a:p>
          <a:p>
            <a:r>
              <a:rPr lang="en-US" sz="2600" dirty="0"/>
              <a:t>Hauled waste can only be disposed at a Designated Disposal Facility if discharged within service area</a:t>
            </a:r>
          </a:p>
          <a:p>
            <a:r>
              <a:rPr lang="en-US" sz="2600" dirty="0"/>
              <a:t>Monthly logs required for waste pumped in Colorado Springs and disposed at a location other than a Designated Disposal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6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F586B-B6F4-4158-8FF7-03A27E335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Colorado Springs Utilities has its own manifests</a:t>
            </a:r>
          </a:p>
          <a:p>
            <a:r>
              <a:rPr lang="en-US" sz="2400" dirty="0"/>
              <a:t>Separate manifests for septic/grease waste, sand trap waste, and portable toilets</a:t>
            </a:r>
          </a:p>
          <a:p>
            <a:r>
              <a:rPr lang="en-US" sz="2400" dirty="0"/>
              <a:t>Must use our manifest if permitted and pumping a grease trap in Colorado Springs, regardless of where grease waste is disposed</a:t>
            </a:r>
          </a:p>
          <a:p>
            <a:r>
              <a:rPr lang="en-US" sz="2400" dirty="0"/>
              <a:t>Separate manifest required for each location (exception: portable toilets)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D1F1E-7813-4B14-B4F3-0BDDC3ED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 System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342B7F-C7FA-49DB-8873-DC05FEB6E1E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503370"/>
              </p:ext>
            </p:extLst>
          </p:nvPr>
        </p:nvGraphicFramePr>
        <p:xfrm>
          <a:off x="6572250" y="408711"/>
          <a:ext cx="4781550" cy="618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3886052" imgH="5029200" progId="Acrobat.Document.2017">
                  <p:embed/>
                </p:oleObj>
              </mc:Choice>
              <mc:Fallback>
                <p:oleObj name="Acrobat Document" r:id="rId3" imgW="3886052" imgH="50292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2250" y="408711"/>
                        <a:ext cx="4781550" cy="6188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86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A1A5C-F0F2-4A7B-80FC-2EDF87238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6103"/>
            <a:ext cx="4924425" cy="4351338"/>
          </a:xfrm>
        </p:spPr>
        <p:txBody>
          <a:bodyPr/>
          <a:lstStyle/>
          <a:p>
            <a:r>
              <a:rPr lang="en-US" dirty="0"/>
              <a:t>Required for grease or sand interceptor </a:t>
            </a:r>
            <a:r>
              <a:rPr lang="en-US" dirty="0" err="1"/>
              <a:t>pumpings</a:t>
            </a:r>
            <a:r>
              <a:rPr lang="en-US" dirty="0"/>
              <a:t> in Colorado Springs that are not disposed at a Designated Disposal Facility</a:t>
            </a:r>
          </a:p>
          <a:p>
            <a:r>
              <a:rPr lang="en-US" dirty="0"/>
              <a:t>Due by the 5</a:t>
            </a:r>
            <a:r>
              <a:rPr lang="en-US" baseline="30000" dirty="0"/>
              <a:t>th</a:t>
            </a:r>
            <a:r>
              <a:rPr lang="en-US" dirty="0"/>
              <a:t> of each month for the month before</a:t>
            </a:r>
          </a:p>
          <a:p>
            <a:r>
              <a:rPr lang="en-US" dirty="0"/>
              <a:t>Must attach copies of manifests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1B9C1B-0FA3-4ADE-A7FC-9384E609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Log System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62BDCEA-3E7E-424B-A664-7F67EC7A60F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0829264"/>
              </p:ext>
            </p:extLst>
          </p:nvPr>
        </p:nvGraphicFramePr>
        <p:xfrm>
          <a:off x="5762625" y="1399309"/>
          <a:ext cx="6115050" cy="472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5029101" imgH="3886200" progId="Acrobat.Document.2017">
                  <p:embed/>
                </p:oleObj>
              </mc:Choice>
              <mc:Fallback>
                <p:oleObj name="Acrobat Document" r:id="rId3" imgW="5029101" imgH="38862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2625" y="1399309"/>
                        <a:ext cx="6115050" cy="472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1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ado Springs Utlities Them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3B3C95"/>
      </a:accent1>
      <a:accent2>
        <a:srgbClr val="16584D"/>
      </a:accent2>
      <a:accent3>
        <a:srgbClr val="6B8780"/>
      </a:accent3>
      <a:accent4>
        <a:srgbClr val="FFC000"/>
      </a:accent4>
      <a:accent5>
        <a:srgbClr val="E1E7E6"/>
      </a:accent5>
      <a:accent6>
        <a:srgbClr val="F4F5FA"/>
      </a:accent6>
      <a:hlink>
        <a:srgbClr val="41357B"/>
      </a:hlink>
      <a:folHlink>
        <a:srgbClr val="16584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 -  Read-Only" id="{8DFC9F87-8B63-439B-8BDD-6D005D0C1620}" vid="{D623335B-CF58-408A-9B56-E6764AFE99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585abe-b568-4f0f-aeab-cf29d430bd13"/>
    <TaxKeywordTaxHTField xmlns="b2585abe-b568-4f0f-aeab-cf29d430bd13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314D11D36CC4D852987C38CCBD722" ma:contentTypeVersion="3" ma:contentTypeDescription="Create a new document." ma:contentTypeScope="" ma:versionID="74082dfd95622923cad6ec5f71815002">
  <xsd:schema xmlns:xsd="http://www.w3.org/2001/XMLSchema" xmlns:xs="http://www.w3.org/2001/XMLSchema" xmlns:p="http://schemas.microsoft.com/office/2006/metadata/properties" xmlns:ns2="b2585abe-b568-4f0f-aeab-cf29d430bd13" targetNamespace="http://schemas.microsoft.com/office/2006/metadata/properties" ma:root="true" ma:fieldsID="bdaca672952f3d6e225a29808a093530" ns2:_="">
    <xsd:import namespace="b2585abe-b568-4f0f-aeab-cf29d430bd1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85abe-b568-4f0f-aeab-cf29d430bd1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9bc093c5-7fbe-44a1-98aa-f0e6e8bcdfd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ac899ab-1bb8-4996-9d42-67cad1a3c26b}" ma:internalName="TaxCatchAll" ma:showField="CatchAllData" ma:web="b2585abe-b568-4f0f-aeab-cf29d430bd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F50B4A-2DAA-4F29-AD8C-E55973957EAB}">
  <ds:schemaRefs>
    <ds:schemaRef ds:uri="http://purl.org/dc/terms/"/>
    <ds:schemaRef ds:uri="http://schemas.microsoft.com/office/2006/documentManagement/types"/>
    <ds:schemaRef ds:uri="http://purl.org/dc/dcmitype/"/>
    <ds:schemaRef ds:uri="b2585abe-b568-4f0f-aeab-cf29d430bd1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7C313D-1A6F-471D-8F4F-BE859C839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585abe-b568-4f0f-aeab-cf29d430b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FC3F49-D3A7-462F-A7B5-227C8DFA5D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CIPCA Oct 22 2020 LWH Presentation</Template>
  <TotalTime>4366</TotalTime>
  <Words>766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Office Theme</vt:lpstr>
      <vt:lpstr>Acrobat Document</vt:lpstr>
      <vt:lpstr>Colorado Springs Utilities Liquid Waste Hauler Program</vt:lpstr>
      <vt:lpstr>Colorado Waste Grease Program </vt:lpstr>
      <vt:lpstr>When is a Liquid Waste Hauler Permit Required?</vt:lpstr>
      <vt:lpstr>Authority for the Liquid Waste Hauler Program</vt:lpstr>
      <vt:lpstr>Liquid Waste Hauler Program Policies and Procedures Manual</vt:lpstr>
      <vt:lpstr>Liquid Waste Hauler Program Policies and Procedures Manual</vt:lpstr>
      <vt:lpstr>Requirements Specific to Grease Pumpers</vt:lpstr>
      <vt:lpstr>Manifest System</vt:lpstr>
      <vt:lpstr>Monthly Log System</vt:lpstr>
      <vt:lpstr>Financial Assurance Requirements</vt:lpstr>
      <vt:lpstr>Additional Requirements</vt:lpstr>
      <vt:lpstr>Repeal of Colorado Waste Grease Program</vt:lpstr>
      <vt:lpstr>Lauren Swenson Environmental Section Supervisor  Phone: (719) 668-4356 Email: lswenson@csu.org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Springs Utilities Liquid Waste Hauler Program</dc:title>
  <dc:creator>Lauren Swenson</dc:creator>
  <cp:keywords/>
  <cp:lastModifiedBy>Kayla Sibigtroth</cp:lastModifiedBy>
  <cp:revision>21</cp:revision>
  <cp:lastPrinted>2018-08-03T17:12:52Z</cp:lastPrinted>
  <dcterms:created xsi:type="dcterms:W3CDTF">2020-10-16T15:48:13Z</dcterms:created>
  <dcterms:modified xsi:type="dcterms:W3CDTF">2020-10-27T13:34:55Z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0x010100287314D11D36CC4D852987C38CCBD722</vt:lpwstr>
  </property>
  <property fmtid="{D5CDD505-2E9C-101B-9397-08002B2CF9AE}" pid="3" name="_dlc_DocIdItemGuid">
    <vt:lpwstr>a86827f1-9e37-4f59-b87e-0d5ccecfae54</vt:lpwstr>
  </property>
  <property fmtid="{D5CDD505-2E9C-101B-9397-08002B2CF9AE}" pid="4" name="TaxKeyword">
    <vt:lpwstr/>
  </property>
</Properties>
</file>