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79" r:id="rId4"/>
  </p:sldMasterIdLst>
  <p:notesMasterIdLst>
    <p:notesMasterId r:id="rId36"/>
  </p:notesMasterIdLst>
  <p:sldIdLst>
    <p:sldId id="273" r:id="rId5"/>
    <p:sldId id="283" r:id="rId6"/>
    <p:sldId id="258" r:id="rId7"/>
    <p:sldId id="284" r:id="rId8"/>
    <p:sldId id="285" r:id="rId9"/>
    <p:sldId id="286" r:id="rId10"/>
    <p:sldId id="287" r:id="rId11"/>
    <p:sldId id="288" r:id="rId12"/>
    <p:sldId id="289" r:id="rId13"/>
    <p:sldId id="290" r:id="rId14"/>
    <p:sldId id="303" r:id="rId15"/>
    <p:sldId id="291" r:id="rId16"/>
    <p:sldId id="292" r:id="rId17"/>
    <p:sldId id="304" r:id="rId18"/>
    <p:sldId id="293" r:id="rId19"/>
    <p:sldId id="294" r:id="rId20"/>
    <p:sldId id="295" r:id="rId21"/>
    <p:sldId id="296" r:id="rId22"/>
    <p:sldId id="298" r:id="rId23"/>
    <p:sldId id="313" r:id="rId24"/>
    <p:sldId id="305" r:id="rId25"/>
    <p:sldId id="299" r:id="rId26"/>
    <p:sldId id="300" r:id="rId27"/>
    <p:sldId id="301" r:id="rId28"/>
    <p:sldId id="302" r:id="rId29"/>
    <p:sldId id="315" r:id="rId30"/>
    <p:sldId id="316" r:id="rId31"/>
    <p:sldId id="317" r:id="rId32"/>
    <p:sldId id="314" r:id="rId33"/>
    <p:sldId id="310" r:id="rId34"/>
    <p:sldId id="312"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8ADD5"/>
    <a:srgbClr val="1E9E71"/>
    <a:srgbClr val="31A2C7"/>
    <a:srgbClr val="2FA16D"/>
    <a:srgbClr val="1E5CAE"/>
    <a:srgbClr val="474C55"/>
    <a:srgbClr val="373B43"/>
    <a:srgbClr val="C5C218"/>
    <a:srgbClr val="525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6" autoAdjust="0"/>
    <p:restoredTop sz="79294" autoAdjust="0"/>
  </p:normalViewPr>
  <p:slideViewPr>
    <p:cSldViewPr snapToGrid="0" snapToObjects="1">
      <p:cViewPr varScale="1">
        <p:scale>
          <a:sx n="60" d="100"/>
          <a:sy n="60" d="100"/>
        </p:scale>
        <p:origin x="1170"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492FA-EE4F-4A40-907E-6396BC41AB90}" type="datetimeFigureOut">
              <a:rPr lang="en-US" smtClean="0"/>
              <a:t>10/27/2020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4042C-3AAE-42AA-9B36-5C2E7E2F4DFA}" type="slidenum">
              <a:rPr lang="en-US" smtClean="0"/>
              <a:t>‹#›</a:t>
            </a:fld>
            <a:endParaRPr lang="en-US"/>
          </a:p>
        </p:txBody>
      </p:sp>
    </p:spTree>
    <p:extLst>
      <p:ext uri="{BB962C8B-B14F-4D97-AF65-F5344CB8AC3E}">
        <p14:creationId xmlns:p14="http://schemas.microsoft.com/office/powerpoint/2010/main" val="609453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4042C-3AAE-42AA-9B36-5C2E7E2F4DFA}" type="slidenum">
              <a:rPr lang="en-US" smtClean="0"/>
              <a:t>1</a:t>
            </a:fld>
            <a:endParaRPr lang="en-US"/>
          </a:p>
        </p:txBody>
      </p:sp>
    </p:spTree>
    <p:extLst>
      <p:ext uri="{BB962C8B-B14F-4D97-AF65-F5344CB8AC3E}">
        <p14:creationId xmlns:p14="http://schemas.microsoft.com/office/powerpoint/2010/main" val="4153230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4042C-3AAE-42AA-9B36-5C2E7E2F4DFA}" type="slidenum">
              <a:rPr lang="en-US" smtClean="0"/>
              <a:t>13</a:t>
            </a:fld>
            <a:endParaRPr lang="en-US"/>
          </a:p>
        </p:txBody>
      </p:sp>
    </p:spTree>
    <p:extLst>
      <p:ext uri="{BB962C8B-B14F-4D97-AF65-F5344CB8AC3E}">
        <p14:creationId xmlns:p14="http://schemas.microsoft.com/office/powerpoint/2010/main" val="167383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4042C-3AAE-42AA-9B36-5C2E7E2F4DFA}" type="slidenum">
              <a:rPr lang="en-US" smtClean="0"/>
              <a:t>14</a:t>
            </a:fld>
            <a:endParaRPr lang="en-US"/>
          </a:p>
        </p:txBody>
      </p:sp>
    </p:spTree>
    <p:extLst>
      <p:ext uri="{BB962C8B-B14F-4D97-AF65-F5344CB8AC3E}">
        <p14:creationId xmlns:p14="http://schemas.microsoft.com/office/powerpoint/2010/main" val="4006679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1B4042C-3AAE-42AA-9B36-5C2E7E2F4DFA}" type="slidenum">
              <a:rPr lang="en-US" smtClean="0"/>
              <a:t>16</a:t>
            </a:fld>
            <a:endParaRPr lang="en-US"/>
          </a:p>
        </p:txBody>
      </p:sp>
    </p:spTree>
    <p:extLst>
      <p:ext uri="{BB962C8B-B14F-4D97-AF65-F5344CB8AC3E}">
        <p14:creationId xmlns:p14="http://schemas.microsoft.com/office/powerpoint/2010/main" val="2342023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4042C-3AAE-42AA-9B36-5C2E7E2F4DFA}" type="slidenum">
              <a:rPr lang="en-US" smtClean="0"/>
              <a:t>17</a:t>
            </a:fld>
            <a:endParaRPr lang="en-US"/>
          </a:p>
        </p:txBody>
      </p:sp>
    </p:spTree>
    <p:extLst>
      <p:ext uri="{BB962C8B-B14F-4D97-AF65-F5344CB8AC3E}">
        <p14:creationId xmlns:p14="http://schemas.microsoft.com/office/powerpoint/2010/main" val="1780849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4042C-3AAE-42AA-9B36-5C2E7E2F4DFA}" type="slidenum">
              <a:rPr lang="en-US" smtClean="0"/>
              <a:t>19</a:t>
            </a:fld>
            <a:endParaRPr lang="en-US"/>
          </a:p>
        </p:txBody>
      </p:sp>
    </p:spTree>
    <p:extLst>
      <p:ext uri="{BB962C8B-B14F-4D97-AF65-F5344CB8AC3E}">
        <p14:creationId xmlns:p14="http://schemas.microsoft.com/office/powerpoint/2010/main" val="3039459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83697F-DA14-4563-9B8D-1F2DDE834A4F}" type="slidenum">
              <a:rPr lang="en-US" smtClean="0"/>
              <a:t>20</a:t>
            </a:fld>
            <a:endParaRPr lang="en-US"/>
          </a:p>
        </p:txBody>
      </p:sp>
    </p:spTree>
    <p:extLst>
      <p:ext uri="{BB962C8B-B14F-4D97-AF65-F5344CB8AC3E}">
        <p14:creationId xmlns:p14="http://schemas.microsoft.com/office/powerpoint/2010/main" val="1208347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4042C-3AAE-42AA-9B36-5C2E7E2F4DFA}" type="slidenum">
              <a:rPr lang="en-US" smtClean="0"/>
              <a:t>22</a:t>
            </a:fld>
            <a:endParaRPr lang="en-US"/>
          </a:p>
        </p:txBody>
      </p:sp>
    </p:spTree>
    <p:extLst>
      <p:ext uri="{BB962C8B-B14F-4D97-AF65-F5344CB8AC3E}">
        <p14:creationId xmlns:p14="http://schemas.microsoft.com/office/powerpoint/2010/main" val="743963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4042C-3AAE-42AA-9B36-5C2E7E2F4DFA}" type="slidenum">
              <a:rPr lang="en-US" smtClean="0"/>
              <a:t>25</a:t>
            </a:fld>
            <a:endParaRPr lang="en-US"/>
          </a:p>
        </p:txBody>
      </p:sp>
    </p:spTree>
    <p:extLst>
      <p:ext uri="{BB962C8B-B14F-4D97-AF65-F5344CB8AC3E}">
        <p14:creationId xmlns:p14="http://schemas.microsoft.com/office/powerpoint/2010/main" val="2115785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4042C-3AAE-42AA-9B36-5C2E7E2F4DFA}" type="slidenum">
              <a:rPr lang="en-US" smtClean="0"/>
              <a:t>27</a:t>
            </a:fld>
            <a:endParaRPr lang="en-US"/>
          </a:p>
        </p:txBody>
      </p:sp>
    </p:spTree>
    <p:extLst>
      <p:ext uri="{BB962C8B-B14F-4D97-AF65-F5344CB8AC3E}">
        <p14:creationId xmlns:p14="http://schemas.microsoft.com/office/powerpoint/2010/main" val="4144657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4042C-3AAE-42AA-9B36-5C2E7E2F4DFA}" type="slidenum">
              <a:rPr lang="en-US" smtClean="0"/>
              <a:t>28</a:t>
            </a:fld>
            <a:endParaRPr lang="en-US"/>
          </a:p>
        </p:txBody>
      </p:sp>
    </p:spTree>
    <p:extLst>
      <p:ext uri="{BB962C8B-B14F-4D97-AF65-F5344CB8AC3E}">
        <p14:creationId xmlns:p14="http://schemas.microsoft.com/office/powerpoint/2010/main" val="61534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4042C-3AAE-42AA-9B36-5C2E7E2F4DFA}" type="slidenum">
              <a:rPr lang="en-US" smtClean="0"/>
              <a:t>4</a:t>
            </a:fld>
            <a:endParaRPr lang="en-US"/>
          </a:p>
        </p:txBody>
      </p:sp>
    </p:spTree>
    <p:extLst>
      <p:ext uri="{BB962C8B-B14F-4D97-AF65-F5344CB8AC3E}">
        <p14:creationId xmlns:p14="http://schemas.microsoft.com/office/powerpoint/2010/main" val="1195382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4042C-3AAE-42AA-9B36-5C2E7E2F4DFA}" type="slidenum">
              <a:rPr lang="en-US" smtClean="0"/>
              <a:t>29</a:t>
            </a:fld>
            <a:endParaRPr lang="en-US"/>
          </a:p>
        </p:txBody>
      </p:sp>
    </p:spTree>
    <p:extLst>
      <p:ext uri="{BB962C8B-B14F-4D97-AF65-F5344CB8AC3E}">
        <p14:creationId xmlns:p14="http://schemas.microsoft.com/office/powerpoint/2010/main" val="3017305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4042C-3AAE-42AA-9B36-5C2E7E2F4DFA}" type="slidenum">
              <a:rPr lang="en-US" smtClean="0"/>
              <a:t>5</a:t>
            </a:fld>
            <a:endParaRPr lang="en-US"/>
          </a:p>
        </p:txBody>
      </p:sp>
    </p:spTree>
    <p:extLst>
      <p:ext uri="{BB962C8B-B14F-4D97-AF65-F5344CB8AC3E}">
        <p14:creationId xmlns:p14="http://schemas.microsoft.com/office/powerpoint/2010/main" val="162318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4042C-3AAE-42AA-9B36-5C2E7E2F4DFA}" type="slidenum">
              <a:rPr lang="en-US" smtClean="0"/>
              <a:t>6</a:t>
            </a:fld>
            <a:endParaRPr lang="en-US"/>
          </a:p>
        </p:txBody>
      </p:sp>
    </p:spTree>
    <p:extLst>
      <p:ext uri="{BB962C8B-B14F-4D97-AF65-F5344CB8AC3E}">
        <p14:creationId xmlns:p14="http://schemas.microsoft.com/office/powerpoint/2010/main" val="580515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4042C-3AAE-42AA-9B36-5C2E7E2F4DFA}" type="slidenum">
              <a:rPr lang="en-US" smtClean="0"/>
              <a:t>7</a:t>
            </a:fld>
            <a:endParaRPr lang="en-US"/>
          </a:p>
        </p:txBody>
      </p:sp>
    </p:spTree>
    <p:extLst>
      <p:ext uri="{BB962C8B-B14F-4D97-AF65-F5344CB8AC3E}">
        <p14:creationId xmlns:p14="http://schemas.microsoft.com/office/powerpoint/2010/main" val="3664779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4042C-3AAE-42AA-9B36-5C2E7E2F4DFA}" type="slidenum">
              <a:rPr lang="en-US" smtClean="0"/>
              <a:t>8</a:t>
            </a:fld>
            <a:endParaRPr lang="en-US"/>
          </a:p>
        </p:txBody>
      </p:sp>
    </p:spTree>
    <p:extLst>
      <p:ext uri="{BB962C8B-B14F-4D97-AF65-F5344CB8AC3E}">
        <p14:creationId xmlns:p14="http://schemas.microsoft.com/office/powerpoint/2010/main" val="344836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4042C-3AAE-42AA-9B36-5C2E7E2F4DFA}" type="slidenum">
              <a:rPr lang="en-US" smtClean="0"/>
              <a:t>9</a:t>
            </a:fld>
            <a:endParaRPr lang="en-US"/>
          </a:p>
        </p:txBody>
      </p:sp>
    </p:spTree>
    <p:extLst>
      <p:ext uri="{BB962C8B-B14F-4D97-AF65-F5344CB8AC3E}">
        <p14:creationId xmlns:p14="http://schemas.microsoft.com/office/powerpoint/2010/main" val="662999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4042C-3AAE-42AA-9B36-5C2E7E2F4DFA}" type="slidenum">
              <a:rPr lang="en-US" smtClean="0"/>
              <a:t>10</a:t>
            </a:fld>
            <a:endParaRPr lang="en-US"/>
          </a:p>
        </p:txBody>
      </p:sp>
    </p:spTree>
    <p:extLst>
      <p:ext uri="{BB962C8B-B14F-4D97-AF65-F5344CB8AC3E}">
        <p14:creationId xmlns:p14="http://schemas.microsoft.com/office/powerpoint/2010/main" val="3697363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4042C-3AAE-42AA-9B36-5C2E7E2F4DFA}" type="slidenum">
              <a:rPr lang="en-US" smtClean="0"/>
              <a:t>12</a:t>
            </a:fld>
            <a:endParaRPr lang="en-US"/>
          </a:p>
        </p:txBody>
      </p:sp>
    </p:spTree>
    <p:extLst>
      <p:ext uri="{BB962C8B-B14F-4D97-AF65-F5344CB8AC3E}">
        <p14:creationId xmlns:p14="http://schemas.microsoft.com/office/powerpoint/2010/main" val="3211434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ocumant 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03599" y="1259841"/>
            <a:ext cx="5303520" cy="1508994"/>
          </a:xfrm>
        </p:spPr>
        <p:txBody>
          <a:bodyPr anchor="b" anchorCtr="0">
            <a:noAutofit/>
          </a:bodyPr>
          <a:lstStyle>
            <a:lvl1pPr algn="l">
              <a:defRPr sz="4400" cap="all" baseline="0">
                <a:solidFill>
                  <a:schemeClr val="bg1"/>
                </a:solidFill>
              </a:defRPr>
            </a:lvl1pPr>
          </a:lstStyle>
          <a:p>
            <a:r>
              <a:rPr lang="en-US" dirty="0"/>
              <a:t>CLICK TO EDIT</a:t>
            </a:r>
            <a:br>
              <a:rPr lang="en-US" dirty="0"/>
            </a:br>
            <a:r>
              <a:rPr lang="en-US" dirty="0"/>
              <a:t>DOCUMENT TITLE</a:t>
            </a:r>
          </a:p>
        </p:txBody>
      </p:sp>
      <p:sp>
        <p:nvSpPr>
          <p:cNvPr id="3" name="Subtitle 2"/>
          <p:cNvSpPr>
            <a:spLocks noGrp="1"/>
          </p:cNvSpPr>
          <p:nvPr>
            <p:ph type="subTitle" idx="1" hasCustomPrompt="1"/>
          </p:nvPr>
        </p:nvSpPr>
        <p:spPr>
          <a:xfrm>
            <a:off x="3403598" y="2799314"/>
            <a:ext cx="5039361" cy="729164"/>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pic>
        <p:nvPicPr>
          <p:cNvPr id="5" name="Picture 4" descr="A picture containing outdoor, building, street, snow&#10;&#10;Description automatically generated">
            <a:extLst>
              <a:ext uri="{FF2B5EF4-FFF2-40B4-BE49-F238E27FC236}">
                <a16:creationId xmlns:a16="http://schemas.microsoft.com/office/drawing/2014/main" id="{D64A12C8-ED6F-0741-B772-BEE2E8E62C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996" y="1941534"/>
            <a:ext cx="1563830" cy="2052203"/>
          </a:xfrm>
          <a:prstGeom prst="rect">
            <a:avLst/>
          </a:prstGeom>
        </p:spPr>
      </p:pic>
    </p:spTree>
    <p:extLst>
      <p:ext uri="{BB962C8B-B14F-4D97-AF65-F5344CB8AC3E}">
        <p14:creationId xmlns:p14="http://schemas.microsoft.com/office/powerpoint/2010/main" val="301821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w Callout &amp; Body Text 2">
    <p:spTree>
      <p:nvGrpSpPr>
        <p:cNvPr id="1" name=""/>
        <p:cNvGrpSpPr/>
        <p:nvPr/>
      </p:nvGrpSpPr>
      <p:grpSpPr>
        <a:xfrm>
          <a:off x="0" y="0"/>
          <a:ext cx="0" cy="0"/>
          <a:chOff x="0" y="0"/>
          <a:chExt cx="0" cy="0"/>
        </a:xfrm>
      </p:grpSpPr>
      <p:sp>
        <p:nvSpPr>
          <p:cNvPr id="12" name="Picture Placeholder 2"/>
          <p:cNvSpPr>
            <a:spLocks noGrp="1"/>
          </p:cNvSpPr>
          <p:nvPr userDrawn="1">
            <p:ph type="pic" idx="11" hasCustomPrompt="1"/>
          </p:nvPr>
        </p:nvSpPr>
        <p:spPr>
          <a:xfrm>
            <a:off x="870856" y="1167575"/>
            <a:ext cx="3692949" cy="1608282"/>
          </a:xfrm>
          <a:solidFill>
            <a:schemeClr val="bg1">
              <a:lumMod val="95000"/>
            </a:schemeClr>
          </a:solidFill>
          <a:ln>
            <a:noFill/>
          </a:ln>
          <a:effectLst/>
        </p:spPr>
        <p:txBody>
          <a:bodyPr bIns="731520" anchor="ctr" anchorCtr="0">
            <a:normAutofit/>
          </a:bodyPr>
          <a:lstStyle>
            <a:lvl1pPr marL="0" indent="0" algn="ctr">
              <a:buNone/>
              <a:defRPr sz="1500" b="1" i="0" cap="all" baseline="0">
                <a:ln>
                  <a:noFill/>
                </a:ln>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a:t>
            </a:r>
          </a:p>
        </p:txBody>
      </p:sp>
      <p:sp>
        <p:nvSpPr>
          <p:cNvPr id="15" name="Text Placeholder 2"/>
          <p:cNvSpPr>
            <a:spLocks noGrp="1"/>
          </p:cNvSpPr>
          <p:nvPr>
            <p:ph idx="14" hasCustomPrompt="1"/>
          </p:nvPr>
        </p:nvSpPr>
        <p:spPr>
          <a:xfrm>
            <a:off x="870856" y="2775857"/>
            <a:ext cx="3692949" cy="1838476"/>
          </a:xfrm>
          <a:prstGeom prst="rect">
            <a:avLst/>
          </a:prstGeom>
        </p:spPr>
        <p:txBody>
          <a:bodyPr vert="horz" lIns="182880" tIns="228600" rIns="91440" bIns="45720" rtlCol="0" anchor="t" anchorCtr="0">
            <a:norm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8" name="Text Placeholder 2"/>
          <p:cNvSpPr>
            <a:spLocks noGrp="1"/>
          </p:cNvSpPr>
          <p:nvPr>
            <p:ph idx="15" hasCustomPrompt="1"/>
          </p:nvPr>
        </p:nvSpPr>
        <p:spPr>
          <a:xfrm>
            <a:off x="4800594" y="1167575"/>
            <a:ext cx="3539071" cy="3446758"/>
          </a:xfrm>
          <a:prstGeom prst="rect">
            <a:avLst/>
          </a:prstGeom>
        </p:spPr>
        <p:txBody>
          <a:bodyPr vert="horz" lIns="91440" tIns="45720" rIns="91440" bIns="45720" rtlCol="0" anchor="t" anchorCtr="0">
            <a:normAutofit/>
          </a:bodyPr>
          <a:lstStyle>
            <a:lvl1pPr marL="0" indent="0">
              <a:buNone/>
              <a:defRPr sz="14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2"/>
          <p:cNvSpPr>
            <a:spLocks noGrp="1"/>
          </p:cNvSpPr>
          <p:nvPr>
            <p:ph idx="13"/>
          </p:nvPr>
        </p:nvSpPr>
        <p:spPr>
          <a:xfrm>
            <a:off x="702729" y="249763"/>
            <a:ext cx="5046138" cy="275169"/>
          </a:xfrm>
          <a:prstGeom prst="rect">
            <a:avLst/>
          </a:prstGeom>
        </p:spPr>
        <p:txBody>
          <a:bodyPr vert="horz" lIns="91440" tIns="45720" rIns="91440" bIns="45720" rtlCol="0" anchor="ctr" anchorCtr="0">
            <a:noAutofit/>
          </a:bodyPr>
          <a:lstStyle>
            <a:lvl1pPr marL="0" indent="0">
              <a:buNone/>
              <a:defRPr sz="1800" b="1" i="0" cap="all">
                <a:solidFill>
                  <a:srgbClr val="1E5CA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3" name="Picture 12" descr="SouthPlatte slide - 3 callouts_Artboard 3.jpg">
            <a:extLst>
              <a:ext uri="{FF2B5EF4-FFF2-40B4-BE49-F238E27FC236}">
                <a16:creationId xmlns:a16="http://schemas.microsoft.com/office/drawing/2014/main" id="{61331341-910A-F647-92BF-20E4BD5446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60" y="0"/>
            <a:ext cx="712889" cy="524932"/>
          </a:xfrm>
          <a:prstGeom prst="rect">
            <a:avLst/>
          </a:prstGeom>
        </p:spPr>
      </p:pic>
      <p:sp>
        <p:nvSpPr>
          <p:cNvPr id="3" name="Rectangle 2"/>
          <p:cNvSpPr/>
          <p:nvPr userDrawn="1"/>
        </p:nvSpPr>
        <p:spPr>
          <a:xfrm>
            <a:off x="870856" y="2775857"/>
            <a:ext cx="3702781" cy="2367643"/>
          </a:xfrm>
          <a:prstGeom prst="rect">
            <a:avLst/>
          </a:prstGeom>
          <a:solidFill>
            <a:srgbClr val="28ADD5"/>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928" y="46512"/>
            <a:ext cx="1343869" cy="625988"/>
          </a:xfrm>
          <a:prstGeom prst="rect">
            <a:avLst/>
          </a:prstGeom>
        </p:spPr>
      </p:pic>
    </p:spTree>
    <p:extLst>
      <p:ext uri="{BB962C8B-B14F-4D97-AF65-F5344CB8AC3E}">
        <p14:creationId xmlns:p14="http://schemas.microsoft.com/office/powerpoint/2010/main" val="519065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Page w Facility Background">
    <p:spTree>
      <p:nvGrpSpPr>
        <p:cNvPr id="1" name=""/>
        <p:cNvGrpSpPr/>
        <p:nvPr/>
      </p:nvGrpSpPr>
      <p:grpSpPr>
        <a:xfrm>
          <a:off x="0" y="0"/>
          <a:ext cx="0" cy="0"/>
          <a:chOff x="0" y="0"/>
          <a:chExt cx="0" cy="0"/>
        </a:xfrm>
      </p:grpSpPr>
      <p:pic>
        <p:nvPicPr>
          <p:cNvPr id="3" name="Picture 2" descr="A picture containing outdoor, snow, building, ship&#10;&#10;Description automatically generated">
            <a:extLst>
              <a:ext uri="{FF2B5EF4-FFF2-40B4-BE49-F238E27FC236}">
                <a16:creationId xmlns:a16="http://schemas.microsoft.com/office/drawing/2014/main" id="{AE3EDFDC-46BD-0344-9D66-8E8DDD7214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27592" y="676264"/>
            <a:ext cx="2888816" cy="3790971"/>
          </a:xfrm>
          <a:prstGeom prst="rect">
            <a:avLst/>
          </a:prstGeom>
        </p:spPr>
      </p:pic>
    </p:spTree>
    <p:extLst>
      <p:ext uri="{BB962C8B-B14F-4D97-AF65-F5344CB8AC3E}">
        <p14:creationId xmlns:p14="http://schemas.microsoft.com/office/powerpoint/2010/main" val="2407672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 w Callout &amp; Body Tex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10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5" name="Picture 4" descr="A picture containing building, bridge, tower, man&#10;&#10;Description automatically generated">
            <a:extLst>
              <a:ext uri="{FF2B5EF4-FFF2-40B4-BE49-F238E27FC236}">
                <a16:creationId xmlns:a16="http://schemas.microsoft.com/office/drawing/2014/main" id="{27227DED-D21E-5D4B-A071-C77486C629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1884541" y="1412240"/>
            <a:ext cx="6361991" cy="2252936"/>
          </a:xfrm>
        </p:spPr>
        <p:txBody>
          <a:bodyPr anchor="ctr" anchorCtr="0"/>
          <a:lstStyle>
            <a:lvl1pPr algn="l">
              <a:defRPr cap="all">
                <a:solidFill>
                  <a:srgbClr val="474C55"/>
                </a:solidFill>
              </a:defRPr>
            </a:lvl1pPr>
          </a:lstStyle>
          <a:p>
            <a:r>
              <a:rPr lang="en-US" dirty="0"/>
              <a:t>CLICK TO EDIT CHAPTER PAGE TITLE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112" y="44037"/>
            <a:ext cx="937284" cy="1229999"/>
          </a:xfrm>
          <a:prstGeom prst="rect">
            <a:avLst/>
          </a:prstGeom>
        </p:spPr>
      </p:pic>
    </p:spTree>
    <p:extLst>
      <p:ext uri="{BB962C8B-B14F-4D97-AF65-F5344CB8AC3E}">
        <p14:creationId xmlns:p14="http://schemas.microsoft.com/office/powerpoint/2010/main" val="2611924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outs Left / Image Right">
    <p:spTree>
      <p:nvGrpSpPr>
        <p:cNvPr id="1" name=""/>
        <p:cNvGrpSpPr/>
        <p:nvPr/>
      </p:nvGrpSpPr>
      <p:grpSpPr>
        <a:xfrm>
          <a:off x="0" y="0"/>
          <a:ext cx="0" cy="0"/>
          <a:chOff x="0" y="0"/>
          <a:chExt cx="0" cy="0"/>
        </a:xfrm>
      </p:grpSpPr>
      <p:pic>
        <p:nvPicPr>
          <p:cNvPr id="7" name="Picture 6" descr="SouthPlatte slide - page header.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10" y="0"/>
            <a:ext cx="9139050" cy="5143500"/>
          </a:xfrm>
          <a:prstGeom prst="rect">
            <a:avLst/>
          </a:prstGeom>
        </p:spPr>
      </p:pic>
      <p:sp>
        <p:nvSpPr>
          <p:cNvPr id="13" name="Picture Placeholder 2"/>
          <p:cNvSpPr>
            <a:spLocks noGrp="1"/>
          </p:cNvSpPr>
          <p:nvPr>
            <p:ph type="pic" idx="1" hasCustomPrompt="1"/>
          </p:nvPr>
        </p:nvSpPr>
        <p:spPr>
          <a:xfrm>
            <a:off x="4572000" y="0"/>
            <a:ext cx="4572000" cy="5143500"/>
          </a:xfrm>
          <a:solidFill>
            <a:schemeClr val="bg1">
              <a:lumMod val="95000"/>
            </a:schemeClr>
          </a:solidFill>
        </p:spPr>
        <p:txBody>
          <a:bodyPr bIns="731520" anchor="ctr" anchorCtr="0">
            <a:normAutofit/>
          </a:bodyPr>
          <a:lstStyle>
            <a:lvl1pPr marL="0" indent="0" algn="ctr">
              <a:buNone/>
              <a:defRPr sz="1500" b="1" i="0" cap="all" baseline="0">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a:t>
            </a:r>
          </a:p>
        </p:txBody>
      </p:sp>
      <p:sp>
        <p:nvSpPr>
          <p:cNvPr id="14" name="Text Placeholder 2"/>
          <p:cNvSpPr>
            <a:spLocks noGrp="1"/>
          </p:cNvSpPr>
          <p:nvPr>
            <p:ph idx="10" hasCustomPrompt="1"/>
          </p:nvPr>
        </p:nvSpPr>
        <p:spPr>
          <a:xfrm>
            <a:off x="1405467" y="1176865"/>
            <a:ext cx="2921000" cy="973668"/>
          </a:xfrm>
          <a:prstGeom prst="rect">
            <a:avLst/>
          </a:prstGeom>
        </p:spPr>
        <p:txBody>
          <a:bodyPr vert="horz" lIns="91440" tIns="45720" rIns="91440" bIns="45720" rtlCol="0" anchor="ctr" anchorCtr="0">
            <a:normAutofit/>
          </a:bodyPr>
          <a:lstStyle>
            <a:lvl1pPr marL="0" indent="0">
              <a:buNone/>
              <a:defRPr sz="14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9" name="Text Placeholder 2"/>
          <p:cNvSpPr>
            <a:spLocks noGrp="1"/>
          </p:cNvSpPr>
          <p:nvPr>
            <p:ph idx="11" hasCustomPrompt="1"/>
          </p:nvPr>
        </p:nvSpPr>
        <p:spPr>
          <a:xfrm>
            <a:off x="1405467" y="2302931"/>
            <a:ext cx="2921000" cy="973668"/>
          </a:xfrm>
          <a:prstGeom prst="rect">
            <a:avLst/>
          </a:prstGeom>
        </p:spPr>
        <p:txBody>
          <a:bodyPr vert="horz" lIns="91440" tIns="45720" rIns="91440" bIns="45720" rtlCol="0" anchor="ctr" anchorCtr="0">
            <a:normAutofit/>
          </a:bodyPr>
          <a:lstStyle>
            <a:lvl1pPr marL="0" indent="0">
              <a:buNone/>
              <a:defRPr sz="14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0" name="Text Placeholder 2"/>
          <p:cNvSpPr>
            <a:spLocks noGrp="1"/>
          </p:cNvSpPr>
          <p:nvPr>
            <p:ph idx="12" hasCustomPrompt="1"/>
          </p:nvPr>
        </p:nvSpPr>
        <p:spPr>
          <a:xfrm>
            <a:off x="1405467" y="3422292"/>
            <a:ext cx="2921000" cy="973668"/>
          </a:xfrm>
          <a:prstGeom prst="rect">
            <a:avLst/>
          </a:prstGeom>
        </p:spPr>
        <p:txBody>
          <a:bodyPr vert="horz" lIns="91440" tIns="45720" rIns="91440" bIns="45720" rtlCol="0" anchor="ctr" anchorCtr="0">
            <a:normAutofit/>
          </a:bodyPr>
          <a:lstStyle>
            <a:lvl1pPr marL="0" indent="0">
              <a:buNone/>
              <a:defRPr sz="14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Picture Placeholder 2"/>
          <p:cNvSpPr>
            <a:spLocks noGrp="1"/>
          </p:cNvSpPr>
          <p:nvPr>
            <p:ph type="pic" idx="14" hasCustomPrompt="1"/>
          </p:nvPr>
        </p:nvSpPr>
        <p:spPr>
          <a:xfrm>
            <a:off x="397933" y="1176865"/>
            <a:ext cx="880533" cy="973668"/>
          </a:xfrm>
          <a:solidFill>
            <a:schemeClr val="bg1">
              <a:lumMod val="95000"/>
            </a:schemeClr>
          </a:solidFill>
        </p:spPr>
        <p:txBody>
          <a:bodyPr bIns="731520" anchor="ctr" anchorCtr="0">
            <a:noAutofit/>
          </a:bodyPr>
          <a:lstStyle>
            <a:lvl1pPr marL="0" indent="0" algn="ctr">
              <a:buNone/>
              <a:defRPr sz="1000" b="1" i="0" cap="all" baseline="0">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ICON</a:t>
            </a:r>
          </a:p>
        </p:txBody>
      </p:sp>
      <p:sp>
        <p:nvSpPr>
          <p:cNvPr id="17" name="Picture Placeholder 2"/>
          <p:cNvSpPr>
            <a:spLocks noGrp="1"/>
          </p:cNvSpPr>
          <p:nvPr>
            <p:ph type="pic" idx="15" hasCustomPrompt="1"/>
          </p:nvPr>
        </p:nvSpPr>
        <p:spPr>
          <a:xfrm>
            <a:off x="397933" y="2311396"/>
            <a:ext cx="880533" cy="973668"/>
          </a:xfrm>
          <a:solidFill>
            <a:schemeClr val="bg1">
              <a:lumMod val="95000"/>
            </a:schemeClr>
          </a:solidFill>
        </p:spPr>
        <p:txBody>
          <a:bodyPr bIns="731520" anchor="ctr" anchorCtr="0">
            <a:noAutofit/>
          </a:bodyPr>
          <a:lstStyle>
            <a:lvl1pPr marL="0" indent="0" algn="ctr">
              <a:buNone/>
              <a:defRPr sz="1000" b="1" i="0" cap="all" baseline="0">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ICON</a:t>
            </a:r>
          </a:p>
        </p:txBody>
      </p:sp>
      <p:sp>
        <p:nvSpPr>
          <p:cNvPr id="18" name="Picture Placeholder 2"/>
          <p:cNvSpPr>
            <a:spLocks noGrp="1"/>
          </p:cNvSpPr>
          <p:nvPr>
            <p:ph type="pic" idx="16" hasCustomPrompt="1"/>
          </p:nvPr>
        </p:nvSpPr>
        <p:spPr>
          <a:xfrm>
            <a:off x="397933" y="3422292"/>
            <a:ext cx="880533" cy="973668"/>
          </a:xfrm>
          <a:solidFill>
            <a:schemeClr val="bg1">
              <a:lumMod val="95000"/>
            </a:schemeClr>
          </a:solidFill>
        </p:spPr>
        <p:txBody>
          <a:bodyPr bIns="731520" anchor="ctr" anchorCtr="0">
            <a:noAutofit/>
          </a:bodyPr>
          <a:lstStyle>
            <a:lvl1pPr marL="0" indent="0" algn="ctr">
              <a:buNone/>
              <a:defRPr sz="1000" b="1" i="0" cap="all" baseline="0">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ICON</a:t>
            </a:r>
          </a:p>
        </p:txBody>
      </p:sp>
      <p:sp>
        <p:nvSpPr>
          <p:cNvPr id="11" name="Text Placeholder 2"/>
          <p:cNvSpPr>
            <a:spLocks noGrp="1"/>
          </p:cNvSpPr>
          <p:nvPr>
            <p:ph idx="17"/>
          </p:nvPr>
        </p:nvSpPr>
        <p:spPr>
          <a:xfrm>
            <a:off x="702729" y="231058"/>
            <a:ext cx="3623738" cy="319548"/>
          </a:xfrm>
          <a:prstGeom prst="rect">
            <a:avLst/>
          </a:prstGeom>
        </p:spPr>
        <p:txBody>
          <a:bodyPr vert="horz" lIns="91440" tIns="45720" rIns="91440" bIns="45720" rtlCol="0" anchor="ctr" anchorCtr="0">
            <a:noAutofit/>
          </a:bodyPr>
          <a:lstStyle>
            <a:lvl1pPr marL="0" indent="0">
              <a:buNone/>
              <a:defRPr sz="1800" b="1" i="0" cap="all">
                <a:solidFill>
                  <a:srgbClr val="1E5CA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203964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agraph &amp; Image Stacked">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0" y="2153920"/>
            <a:ext cx="9144000" cy="2989580"/>
          </a:xfrm>
          <a:solidFill>
            <a:schemeClr val="bg1">
              <a:lumMod val="95000"/>
            </a:schemeClr>
          </a:solidFill>
        </p:spPr>
        <p:txBody>
          <a:bodyPr bIns="731520" anchor="ctr" anchorCtr="0">
            <a:normAutofit/>
          </a:bodyPr>
          <a:lstStyle>
            <a:lvl1pPr marL="0" indent="0" algn="ctr">
              <a:buNone/>
              <a:defRPr sz="1500" b="1" i="0" cap="all" baseline="0">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a:t>
            </a:r>
          </a:p>
        </p:txBody>
      </p:sp>
      <p:sp>
        <p:nvSpPr>
          <p:cNvPr id="10" name="Text Placeholder 2"/>
          <p:cNvSpPr>
            <a:spLocks noGrp="1"/>
          </p:cNvSpPr>
          <p:nvPr>
            <p:ph idx="10" hasCustomPrompt="1"/>
          </p:nvPr>
        </p:nvSpPr>
        <p:spPr>
          <a:xfrm>
            <a:off x="702729" y="863601"/>
            <a:ext cx="7772404" cy="1099218"/>
          </a:xfrm>
          <a:prstGeom prst="rect">
            <a:avLst/>
          </a:prstGeom>
        </p:spPr>
        <p:txBody>
          <a:bodyPr vert="horz" lIns="91440" tIns="45720" rIns="91440" bIns="45720" rtlCol="0" anchor="ctr" anchorCtr="0">
            <a:normAutofit/>
          </a:bodyPr>
          <a:lstStyle>
            <a:lvl1pPr marL="0" indent="0">
              <a:buNone/>
              <a:defRPr sz="14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2"/>
          <p:cNvSpPr>
            <a:spLocks noGrp="1"/>
          </p:cNvSpPr>
          <p:nvPr>
            <p:ph idx="13"/>
          </p:nvPr>
        </p:nvSpPr>
        <p:spPr>
          <a:xfrm>
            <a:off x="702729" y="249763"/>
            <a:ext cx="5046138" cy="275169"/>
          </a:xfrm>
          <a:prstGeom prst="rect">
            <a:avLst/>
          </a:prstGeom>
        </p:spPr>
        <p:txBody>
          <a:bodyPr vert="horz" lIns="91440" tIns="45720" rIns="91440" bIns="45720" rtlCol="0" anchor="ctr" anchorCtr="0">
            <a:noAutofit/>
          </a:bodyPr>
          <a:lstStyle>
            <a:lvl1pPr marL="0" indent="0">
              <a:buNone/>
              <a:defRPr sz="1800" b="1" i="0" cap="all">
                <a:solidFill>
                  <a:srgbClr val="1E5CA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pic>
        <p:nvPicPr>
          <p:cNvPr id="6" name="Picture 5" descr="SouthPlatte slide - 3 callouts_Artboard 3.jpg">
            <a:extLst>
              <a:ext uri="{FF2B5EF4-FFF2-40B4-BE49-F238E27FC236}">
                <a16:creationId xmlns:a16="http://schemas.microsoft.com/office/drawing/2014/main" id="{3872B279-DC24-2047-B36C-6F87410615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60" y="0"/>
            <a:ext cx="712889" cy="524932"/>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928" y="46512"/>
            <a:ext cx="1343869" cy="625988"/>
          </a:xfrm>
          <a:prstGeom prst="rect">
            <a:avLst/>
          </a:prstGeom>
        </p:spPr>
      </p:pic>
    </p:spTree>
    <p:extLst>
      <p:ext uri="{BB962C8B-B14F-4D97-AF65-F5344CB8AC3E}">
        <p14:creationId xmlns:p14="http://schemas.microsoft.com/office/powerpoint/2010/main" val="313318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allouts">
    <p:spTree>
      <p:nvGrpSpPr>
        <p:cNvPr id="1" name=""/>
        <p:cNvGrpSpPr/>
        <p:nvPr/>
      </p:nvGrpSpPr>
      <p:grpSpPr>
        <a:xfrm>
          <a:off x="0" y="0"/>
          <a:ext cx="0" cy="0"/>
          <a:chOff x="0" y="0"/>
          <a:chExt cx="0" cy="0"/>
        </a:xfrm>
      </p:grpSpPr>
      <p:sp>
        <p:nvSpPr>
          <p:cNvPr id="8" name="Rectangle 7"/>
          <p:cNvSpPr/>
          <p:nvPr userDrawn="1"/>
        </p:nvSpPr>
        <p:spPr>
          <a:xfrm>
            <a:off x="817062" y="2207522"/>
            <a:ext cx="2397760" cy="2533663"/>
          </a:xfrm>
          <a:prstGeom prst="rect">
            <a:avLst/>
          </a:prstGeom>
          <a:solidFill>
            <a:srgbClr val="1E5C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3370190" y="2207522"/>
            <a:ext cx="2397760" cy="2533663"/>
          </a:xfrm>
          <a:prstGeom prst="rect">
            <a:avLst/>
          </a:prstGeom>
          <a:solidFill>
            <a:srgbClr val="2FA1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5920350" y="2207522"/>
            <a:ext cx="2397760" cy="2533663"/>
          </a:xfrm>
          <a:prstGeom prst="rect">
            <a:avLst/>
          </a:prstGeom>
          <a:solidFill>
            <a:srgbClr val="31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817062" y="1630546"/>
            <a:ext cx="2397760" cy="507369"/>
          </a:xfrm>
          <a:prstGeom prst="rect">
            <a:avLst/>
          </a:prstGeom>
          <a:solidFill>
            <a:srgbClr val="1E5C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3370190" y="1630546"/>
            <a:ext cx="2397760" cy="507369"/>
          </a:xfrm>
          <a:prstGeom prst="rect">
            <a:avLst/>
          </a:prstGeom>
          <a:solidFill>
            <a:srgbClr val="2FA1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5920350" y="1630546"/>
            <a:ext cx="2397760" cy="507369"/>
          </a:xfrm>
          <a:prstGeom prst="rect">
            <a:avLst/>
          </a:prstGeom>
          <a:solidFill>
            <a:srgbClr val="31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Picture Placeholder 2"/>
          <p:cNvSpPr>
            <a:spLocks noGrp="1"/>
          </p:cNvSpPr>
          <p:nvPr>
            <p:ph type="pic" idx="14" hasCustomPrompt="1"/>
          </p:nvPr>
        </p:nvSpPr>
        <p:spPr>
          <a:xfrm>
            <a:off x="1566333" y="973663"/>
            <a:ext cx="880533" cy="516468"/>
          </a:xfrm>
          <a:solidFill>
            <a:schemeClr val="bg1">
              <a:lumMod val="95000"/>
            </a:schemeClr>
          </a:solidFill>
        </p:spPr>
        <p:txBody>
          <a:bodyPr bIns="731520" anchor="ctr" anchorCtr="0">
            <a:noAutofit/>
          </a:bodyPr>
          <a:lstStyle>
            <a:lvl1pPr marL="0" indent="0" algn="ctr">
              <a:buNone/>
              <a:defRPr sz="800" b="1" i="0" cap="all" baseline="0">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ICON</a:t>
            </a:r>
          </a:p>
        </p:txBody>
      </p:sp>
      <p:sp>
        <p:nvSpPr>
          <p:cNvPr id="28" name="Picture Placeholder 2"/>
          <p:cNvSpPr>
            <a:spLocks noGrp="1"/>
          </p:cNvSpPr>
          <p:nvPr>
            <p:ph type="pic" idx="15" hasCustomPrompt="1"/>
          </p:nvPr>
        </p:nvSpPr>
        <p:spPr>
          <a:xfrm>
            <a:off x="4123266" y="973663"/>
            <a:ext cx="880533" cy="516468"/>
          </a:xfrm>
          <a:solidFill>
            <a:schemeClr val="bg1">
              <a:lumMod val="95000"/>
            </a:schemeClr>
          </a:solidFill>
        </p:spPr>
        <p:txBody>
          <a:bodyPr bIns="731520" anchor="ctr" anchorCtr="0">
            <a:noAutofit/>
          </a:bodyPr>
          <a:lstStyle>
            <a:lvl1pPr marL="0" indent="0" algn="ctr">
              <a:buNone/>
              <a:defRPr sz="800" b="1" i="0" cap="all" baseline="0">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ICON</a:t>
            </a:r>
          </a:p>
        </p:txBody>
      </p:sp>
      <p:sp>
        <p:nvSpPr>
          <p:cNvPr id="29" name="Picture Placeholder 2"/>
          <p:cNvSpPr>
            <a:spLocks noGrp="1"/>
          </p:cNvSpPr>
          <p:nvPr>
            <p:ph type="pic" idx="16" hasCustomPrompt="1"/>
          </p:nvPr>
        </p:nvSpPr>
        <p:spPr>
          <a:xfrm>
            <a:off x="6663266" y="973663"/>
            <a:ext cx="880533" cy="516468"/>
          </a:xfrm>
          <a:solidFill>
            <a:schemeClr val="bg1">
              <a:lumMod val="95000"/>
            </a:schemeClr>
          </a:solidFill>
        </p:spPr>
        <p:txBody>
          <a:bodyPr bIns="731520" anchor="ctr" anchorCtr="0">
            <a:noAutofit/>
          </a:bodyPr>
          <a:lstStyle>
            <a:lvl1pPr marL="0" indent="0" algn="ctr">
              <a:buNone/>
              <a:defRPr sz="800" b="1" i="0" cap="all" baseline="0">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ICON</a:t>
            </a:r>
          </a:p>
        </p:txBody>
      </p:sp>
      <p:sp>
        <p:nvSpPr>
          <p:cNvPr id="32" name="Text Placeholder 2"/>
          <p:cNvSpPr>
            <a:spLocks noGrp="1"/>
          </p:cNvSpPr>
          <p:nvPr>
            <p:ph idx="10" hasCustomPrompt="1"/>
          </p:nvPr>
        </p:nvSpPr>
        <p:spPr>
          <a:xfrm>
            <a:off x="817062" y="2207519"/>
            <a:ext cx="2397760" cy="2533665"/>
          </a:xfrm>
          <a:prstGeom prst="rect">
            <a:avLst/>
          </a:prstGeom>
        </p:spPr>
        <p:txBody>
          <a:bodyPr vert="horz" lIns="182880" tIns="91440" rIns="182880" bIns="182880" rtlCol="0" anchor="t" anchorCtr="0">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3" name="Text Placeholder 2"/>
          <p:cNvSpPr>
            <a:spLocks noGrp="1"/>
          </p:cNvSpPr>
          <p:nvPr>
            <p:ph idx="17"/>
          </p:nvPr>
        </p:nvSpPr>
        <p:spPr>
          <a:xfrm>
            <a:off x="817062" y="1630546"/>
            <a:ext cx="2397760" cy="507369"/>
          </a:xfrm>
          <a:prstGeom prst="rect">
            <a:avLst/>
          </a:prstGeom>
        </p:spPr>
        <p:txBody>
          <a:bodyPr vert="horz" lIns="182880" tIns="182880" rIns="182880" bIns="182880" rtlCol="0" anchor="ctr" anchorCtr="0">
            <a:noAutofit/>
          </a:bodyPr>
          <a:lstStyle>
            <a:lvl1pPr marL="0" indent="0">
              <a:buNone/>
              <a:defRPr sz="1400" b="1" i="0" cap="all">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4" name="Text Placeholder 2"/>
          <p:cNvSpPr>
            <a:spLocks noGrp="1"/>
          </p:cNvSpPr>
          <p:nvPr>
            <p:ph idx="18" hasCustomPrompt="1"/>
          </p:nvPr>
        </p:nvSpPr>
        <p:spPr>
          <a:xfrm>
            <a:off x="3357519" y="2207519"/>
            <a:ext cx="2397760" cy="2533665"/>
          </a:xfrm>
          <a:prstGeom prst="rect">
            <a:avLst/>
          </a:prstGeom>
        </p:spPr>
        <p:txBody>
          <a:bodyPr vert="horz" lIns="182880" tIns="91440" rIns="182880" bIns="182880" rtlCol="0" anchor="t" anchorCtr="0">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5" name="Text Placeholder 2"/>
          <p:cNvSpPr>
            <a:spLocks noGrp="1"/>
          </p:cNvSpPr>
          <p:nvPr>
            <p:ph idx="19"/>
          </p:nvPr>
        </p:nvSpPr>
        <p:spPr>
          <a:xfrm>
            <a:off x="3357519" y="1630546"/>
            <a:ext cx="2397760" cy="507369"/>
          </a:xfrm>
          <a:prstGeom prst="rect">
            <a:avLst/>
          </a:prstGeom>
        </p:spPr>
        <p:txBody>
          <a:bodyPr vert="horz" lIns="182880" tIns="182880" rIns="182880" bIns="182880" rtlCol="0" anchor="ctr" anchorCtr="0">
            <a:noAutofit/>
          </a:bodyPr>
          <a:lstStyle>
            <a:lvl1pPr marL="0" indent="0">
              <a:buNone/>
              <a:defRPr sz="1400" b="1" i="0" cap="all">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6" name="Text Placeholder 2"/>
          <p:cNvSpPr>
            <a:spLocks noGrp="1"/>
          </p:cNvSpPr>
          <p:nvPr>
            <p:ph idx="20" hasCustomPrompt="1"/>
          </p:nvPr>
        </p:nvSpPr>
        <p:spPr>
          <a:xfrm>
            <a:off x="5920350" y="2207519"/>
            <a:ext cx="2397760" cy="2533665"/>
          </a:xfrm>
          <a:prstGeom prst="rect">
            <a:avLst/>
          </a:prstGeom>
        </p:spPr>
        <p:txBody>
          <a:bodyPr vert="horz" lIns="182880" tIns="91440" rIns="182880" bIns="182880" rtlCol="0" anchor="t" anchorCtr="0">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7" name="Text Placeholder 2"/>
          <p:cNvSpPr>
            <a:spLocks noGrp="1"/>
          </p:cNvSpPr>
          <p:nvPr>
            <p:ph idx="21"/>
          </p:nvPr>
        </p:nvSpPr>
        <p:spPr>
          <a:xfrm>
            <a:off x="5920350" y="1630546"/>
            <a:ext cx="2397760" cy="507369"/>
          </a:xfrm>
          <a:prstGeom prst="rect">
            <a:avLst/>
          </a:prstGeom>
        </p:spPr>
        <p:txBody>
          <a:bodyPr vert="horz" lIns="182880" tIns="182880" rIns="182880" bIns="182880" rtlCol="0" anchor="ctr" anchorCtr="0">
            <a:noAutofit/>
          </a:bodyPr>
          <a:lstStyle>
            <a:lvl1pPr marL="0" indent="0">
              <a:buNone/>
              <a:defRPr sz="1400" b="1" i="0" cap="all">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9" name="Text Placeholder 2"/>
          <p:cNvSpPr>
            <a:spLocks noGrp="1"/>
          </p:cNvSpPr>
          <p:nvPr>
            <p:ph idx="13"/>
          </p:nvPr>
        </p:nvSpPr>
        <p:spPr>
          <a:xfrm>
            <a:off x="702729" y="249763"/>
            <a:ext cx="5046138" cy="275169"/>
          </a:xfrm>
          <a:prstGeom prst="rect">
            <a:avLst/>
          </a:prstGeom>
        </p:spPr>
        <p:txBody>
          <a:bodyPr vert="horz" lIns="91440" tIns="45720" rIns="91440" bIns="45720" rtlCol="0" anchor="ctr" anchorCtr="0">
            <a:noAutofit/>
          </a:bodyPr>
          <a:lstStyle>
            <a:lvl1pPr marL="0" indent="0">
              <a:buNone/>
              <a:defRPr sz="1800" b="1" i="0" cap="all">
                <a:solidFill>
                  <a:srgbClr val="1E5CA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20" name="Picture 19" descr="SouthPlatte slide - 3 callouts_Artboard 3.jpg">
            <a:extLst>
              <a:ext uri="{FF2B5EF4-FFF2-40B4-BE49-F238E27FC236}">
                <a16:creationId xmlns:a16="http://schemas.microsoft.com/office/drawing/2014/main" id="{B6141A52-729D-BB48-B2D4-C14D90F992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60" y="0"/>
            <a:ext cx="712889" cy="524932"/>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928" y="46512"/>
            <a:ext cx="1343869" cy="625988"/>
          </a:xfrm>
          <a:prstGeom prst="rect">
            <a:avLst/>
          </a:prstGeom>
        </p:spPr>
      </p:pic>
    </p:spTree>
    <p:extLst>
      <p:ext uri="{BB962C8B-B14F-4D97-AF65-F5344CB8AC3E}">
        <p14:creationId xmlns:p14="http://schemas.microsoft.com/office/powerpoint/2010/main" val="55015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ta Text Left / Chart Right">
    <p:spTree>
      <p:nvGrpSpPr>
        <p:cNvPr id="1" name=""/>
        <p:cNvGrpSpPr/>
        <p:nvPr/>
      </p:nvGrpSpPr>
      <p:grpSpPr>
        <a:xfrm>
          <a:off x="0" y="0"/>
          <a:ext cx="0" cy="0"/>
          <a:chOff x="0" y="0"/>
          <a:chExt cx="0" cy="0"/>
        </a:xfrm>
      </p:grpSpPr>
      <p:sp>
        <p:nvSpPr>
          <p:cNvPr id="16" name="Picture Placeholder 2"/>
          <p:cNvSpPr>
            <a:spLocks noGrp="1"/>
          </p:cNvSpPr>
          <p:nvPr>
            <p:ph type="pic" idx="1" hasCustomPrompt="1"/>
          </p:nvPr>
        </p:nvSpPr>
        <p:spPr>
          <a:xfrm>
            <a:off x="4514642" y="1091164"/>
            <a:ext cx="3952240" cy="3341545"/>
          </a:xfrm>
          <a:solidFill>
            <a:schemeClr val="bg1">
              <a:lumMod val="95000"/>
            </a:schemeClr>
          </a:solidFill>
        </p:spPr>
        <p:txBody>
          <a:bodyPr bIns="731520" anchor="ctr" anchorCtr="0">
            <a:normAutofit/>
          </a:bodyPr>
          <a:lstStyle>
            <a:lvl1pPr marL="0" indent="0" algn="ctr">
              <a:buNone/>
              <a:defRPr sz="1500" b="1" i="0" cap="all" baseline="0">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CHART HERE</a:t>
            </a:r>
          </a:p>
        </p:txBody>
      </p:sp>
      <p:sp>
        <p:nvSpPr>
          <p:cNvPr id="10" name="Text Placeholder 2"/>
          <p:cNvSpPr>
            <a:spLocks noGrp="1"/>
          </p:cNvSpPr>
          <p:nvPr>
            <p:ph idx="10" hasCustomPrompt="1"/>
          </p:nvPr>
        </p:nvSpPr>
        <p:spPr>
          <a:xfrm>
            <a:off x="702728" y="938763"/>
            <a:ext cx="3539071" cy="356636"/>
          </a:xfrm>
          <a:prstGeom prst="rect">
            <a:avLst/>
          </a:prstGeom>
        </p:spPr>
        <p:txBody>
          <a:bodyPr vert="horz" lIns="91440" tIns="45720" rIns="91440" bIns="45720" rtlCol="0" anchor="b" anchorCtr="0">
            <a:normAutofit/>
          </a:bodyPr>
          <a:lstStyle>
            <a:lvl1pPr marL="0" indent="0">
              <a:buNone/>
              <a:defRPr sz="1400" b="1" i="0" cap="all">
                <a:solidFill>
                  <a:srgbClr val="1E5CA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2"/>
          <p:cNvSpPr>
            <a:spLocks noGrp="1"/>
          </p:cNvSpPr>
          <p:nvPr>
            <p:ph idx="14" hasCustomPrompt="1"/>
          </p:nvPr>
        </p:nvSpPr>
        <p:spPr>
          <a:xfrm>
            <a:off x="702728" y="1310776"/>
            <a:ext cx="3539071" cy="458758"/>
          </a:xfrm>
          <a:prstGeom prst="rect">
            <a:avLst/>
          </a:prstGeom>
        </p:spPr>
        <p:txBody>
          <a:bodyPr vert="horz" lIns="91440" tIns="45720" rIns="91440" bIns="45720" rtlCol="0" anchor="t" anchorCtr="0">
            <a:normAutofit/>
          </a:bodyPr>
          <a:lstStyle>
            <a:lvl1pPr marL="0" indent="0">
              <a:buNone/>
              <a:defRPr sz="14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2"/>
          <p:cNvSpPr>
            <a:spLocks noGrp="1"/>
          </p:cNvSpPr>
          <p:nvPr>
            <p:ph idx="15" hasCustomPrompt="1"/>
          </p:nvPr>
        </p:nvSpPr>
        <p:spPr>
          <a:xfrm>
            <a:off x="702728" y="1887025"/>
            <a:ext cx="3539071" cy="356636"/>
          </a:xfrm>
          <a:prstGeom prst="rect">
            <a:avLst/>
          </a:prstGeom>
        </p:spPr>
        <p:txBody>
          <a:bodyPr vert="horz" lIns="91440" tIns="45720" rIns="91440" bIns="45720" rtlCol="0" anchor="b" anchorCtr="0">
            <a:normAutofit/>
          </a:bodyPr>
          <a:lstStyle>
            <a:lvl1pPr marL="0" indent="0">
              <a:buNone/>
              <a:defRPr sz="1400" b="1" i="0" cap="all">
                <a:solidFill>
                  <a:srgbClr val="2FA16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2"/>
          <p:cNvSpPr>
            <a:spLocks noGrp="1"/>
          </p:cNvSpPr>
          <p:nvPr>
            <p:ph idx="17" hasCustomPrompt="1"/>
          </p:nvPr>
        </p:nvSpPr>
        <p:spPr>
          <a:xfrm>
            <a:off x="702728" y="2826823"/>
            <a:ext cx="3539071" cy="356636"/>
          </a:xfrm>
          <a:prstGeom prst="rect">
            <a:avLst/>
          </a:prstGeom>
        </p:spPr>
        <p:txBody>
          <a:bodyPr vert="horz" lIns="91440" tIns="45720" rIns="91440" bIns="45720" rtlCol="0" anchor="b" anchorCtr="0">
            <a:normAutofit/>
          </a:bodyPr>
          <a:lstStyle>
            <a:lvl1pPr marL="0" indent="0">
              <a:buNone/>
              <a:defRPr sz="1400" b="1" i="0" cap="all">
                <a:solidFill>
                  <a:srgbClr val="28ADD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8" name="Text Placeholder 2"/>
          <p:cNvSpPr>
            <a:spLocks noGrp="1"/>
          </p:cNvSpPr>
          <p:nvPr>
            <p:ph idx="18" hasCustomPrompt="1"/>
          </p:nvPr>
        </p:nvSpPr>
        <p:spPr>
          <a:xfrm>
            <a:off x="702728" y="2243661"/>
            <a:ext cx="3539071" cy="458758"/>
          </a:xfrm>
          <a:prstGeom prst="rect">
            <a:avLst/>
          </a:prstGeom>
        </p:spPr>
        <p:txBody>
          <a:bodyPr vert="horz" lIns="91440" tIns="45720" rIns="91440" bIns="45720" rtlCol="0" anchor="t" anchorCtr="0">
            <a:normAutofit/>
          </a:bodyPr>
          <a:lstStyle>
            <a:lvl1pPr marL="0" indent="0">
              <a:buNone/>
              <a:defRPr sz="14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9" name="Text Placeholder 2"/>
          <p:cNvSpPr>
            <a:spLocks noGrp="1"/>
          </p:cNvSpPr>
          <p:nvPr>
            <p:ph idx="19" hasCustomPrompt="1"/>
          </p:nvPr>
        </p:nvSpPr>
        <p:spPr>
          <a:xfrm>
            <a:off x="702728" y="3183459"/>
            <a:ext cx="3539071" cy="458758"/>
          </a:xfrm>
          <a:prstGeom prst="rect">
            <a:avLst/>
          </a:prstGeom>
        </p:spPr>
        <p:txBody>
          <a:bodyPr vert="horz" lIns="91440" tIns="45720" rIns="91440" bIns="45720" rtlCol="0" anchor="t" anchorCtr="0">
            <a:normAutofit/>
          </a:bodyPr>
          <a:lstStyle>
            <a:lvl1pPr marL="0" indent="0">
              <a:buNone/>
              <a:defRPr sz="14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0" name="Text Placeholder 2"/>
          <p:cNvSpPr>
            <a:spLocks noGrp="1"/>
          </p:cNvSpPr>
          <p:nvPr>
            <p:ph idx="20" hasCustomPrompt="1"/>
          </p:nvPr>
        </p:nvSpPr>
        <p:spPr>
          <a:xfrm>
            <a:off x="702728" y="3766623"/>
            <a:ext cx="3539071" cy="356636"/>
          </a:xfrm>
          <a:prstGeom prst="rect">
            <a:avLst/>
          </a:prstGeom>
        </p:spPr>
        <p:txBody>
          <a:bodyPr vert="horz" lIns="91440" tIns="45720" rIns="91440" bIns="45720" rtlCol="0" anchor="b" anchorCtr="0">
            <a:normAutofit/>
          </a:bodyPr>
          <a:lstStyle>
            <a:lvl1pPr marL="0" indent="0">
              <a:buNone/>
              <a:defRPr sz="1400" b="1" i="0" cap="all">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1" name="Text Placeholder 2"/>
          <p:cNvSpPr>
            <a:spLocks noGrp="1"/>
          </p:cNvSpPr>
          <p:nvPr>
            <p:ph idx="21" hasCustomPrompt="1"/>
          </p:nvPr>
        </p:nvSpPr>
        <p:spPr>
          <a:xfrm>
            <a:off x="702728" y="4123259"/>
            <a:ext cx="3539071" cy="458758"/>
          </a:xfrm>
          <a:prstGeom prst="rect">
            <a:avLst/>
          </a:prstGeom>
        </p:spPr>
        <p:txBody>
          <a:bodyPr vert="horz" lIns="91440" tIns="45720" rIns="91440" bIns="45720" rtlCol="0" anchor="t" anchorCtr="0">
            <a:normAutofit/>
          </a:bodyPr>
          <a:lstStyle>
            <a:lvl1pPr marL="0" indent="0">
              <a:buNone/>
              <a:defRPr sz="14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Text Placeholder 2"/>
          <p:cNvSpPr>
            <a:spLocks noGrp="1"/>
          </p:cNvSpPr>
          <p:nvPr>
            <p:ph idx="13"/>
          </p:nvPr>
        </p:nvSpPr>
        <p:spPr>
          <a:xfrm>
            <a:off x="702729" y="249763"/>
            <a:ext cx="5046138" cy="275169"/>
          </a:xfrm>
          <a:prstGeom prst="rect">
            <a:avLst/>
          </a:prstGeom>
        </p:spPr>
        <p:txBody>
          <a:bodyPr vert="horz" lIns="91440" tIns="45720" rIns="91440" bIns="45720" rtlCol="0" anchor="ctr" anchorCtr="0">
            <a:noAutofit/>
          </a:bodyPr>
          <a:lstStyle>
            <a:lvl1pPr marL="0" indent="0">
              <a:buNone/>
              <a:defRPr sz="1800" b="1" i="0" cap="all">
                <a:solidFill>
                  <a:srgbClr val="1E5CA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5" name="Picture 14" descr="SouthPlatte slide - 3 callouts_Artboard 3.jpg">
            <a:extLst>
              <a:ext uri="{FF2B5EF4-FFF2-40B4-BE49-F238E27FC236}">
                <a16:creationId xmlns:a16="http://schemas.microsoft.com/office/drawing/2014/main" id="{E08F04EF-8FE5-7945-AA46-59255504A0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60" y="0"/>
            <a:ext cx="712889" cy="524932"/>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928" y="46512"/>
            <a:ext cx="1343869" cy="625988"/>
          </a:xfrm>
          <a:prstGeom prst="rect">
            <a:avLst/>
          </a:prstGeom>
        </p:spPr>
      </p:pic>
    </p:spTree>
    <p:extLst>
      <p:ext uri="{BB962C8B-B14F-4D97-AF65-F5344CB8AC3E}">
        <p14:creationId xmlns:p14="http://schemas.microsoft.com/office/powerpoint/2010/main" val="5225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ata Text Left / Chart Right">
    <p:spTree>
      <p:nvGrpSpPr>
        <p:cNvPr id="1" name=""/>
        <p:cNvGrpSpPr/>
        <p:nvPr/>
      </p:nvGrpSpPr>
      <p:grpSpPr>
        <a:xfrm>
          <a:off x="0" y="0"/>
          <a:ext cx="0" cy="0"/>
          <a:chOff x="0" y="0"/>
          <a:chExt cx="0" cy="0"/>
        </a:xfrm>
      </p:grpSpPr>
      <p:sp>
        <p:nvSpPr>
          <p:cNvPr id="10" name="Text Placeholder 2"/>
          <p:cNvSpPr>
            <a:spLocks noGrp="1"/>
          </p:cNvSpPr>
          <p:nvPr>
            <p:ph idx="10" hasCustomPrompt="1"/>
          </p:nvPr>
        </p:nvSpPr>
        <p:spPr>
          <a:xfrm>
            <a:off x="702728" y="938763"/>
            <a:ext cx="7670805" cy="356636"/>
          </a:xfrm>
          <a:prstGeom prst="rect">
            <a:avLst/>
          </a:prstGeom>
        </p:spPr>
        <p:txBody>
          <a:bodyPr vert="horz" lIns="91440" tIns="45720" rIns="91440" bIns="45720" rtlCol="0" anchor="b" anchorCtr="0">
            <a:normAutofit/>
          </a:bodyPr>
          <a:lstStyle>
            <a:lvl1pPr marL="0" indent="0">
              <a:buNone/>
              <a:defRPr sz="1400" b="1" i="0" cap="all">
                <a:solidFill>
                  <a:srgbClr val="2FA16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2"/>
          <p:cNvSpPr>
            <a:spLocks noGrp="1"/>
          </p:cNvSpPr>
          <p:nvPr>
            <p:ph idx="14" hasCustomPrompt="1"/>
          </p:nvPr>
        </p:nvSpPr>
        <p:spPr>
          <a:xfrm>
            <a:off x="702728" y="1310775"/>
            <a:ext cx="7670805" cy="3125757"/>
          </a:xfrm>
          <a:prstGeom prst="rect">
            <a:avLst/>
          </a:prstGeom>
        </p:spPr>
        <p:txBody>
          <a:bodyPr vert="horz" lIns="91440" tIns="45720" rIns="91440" bIns="45720" rtlCol="0" anchor="t" anchorCtr="0">
            <a:normAutofit/>
          </a:bodyPr>
          <a:lstStyle>
            <a:lvl1pPr marL="0" indent="0">
              <a:buNone/>
              <a:defRPr sz="14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Text Placeholder 2"/>
          <p:cNvSpPr>
            <a:spLocks noGrp="1"/>
          </p:cNvSpPr>
          <p:nvPr>
            <p:ph idx="13"/>
          </p:nvPr>
        </p:nvSpPr>
        <p:spPr>
          <a:xfrm>
            <a:off x="702729" y="249763"/>
            <a:ext cx="5046138" cy="275169"/>
          </a:xfrm>
          <a:prstGeom prst="rect">
            <a:avLst/>
          </a:prstGeom>
        </p:spPr>
        <p:txBody>
          <a:bodyPr vert="horz" lIns="91440" tIns="45720" rIns="91440" bIns="45720" rtlCol="0" anchor="ctr" anchorCtr="0">
            <a:noAutofit/>
          </a:bodyPr>
          <a:lstStyle>
            <a:lvl1pPr marL="0" indent="0">
              <a:buNone/>
              <a:defRPr sz="1800" b="1" i="0" cap="all">
                <a:solidFill>
                  <a:srgbClr val="1E5CA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7" name="Picture 6" descr="SouthPlatte slide - 3 callouts_Artboard 3.jpg">
            <a:extLst>
              <a:ext uri="{FF2B5EF4-FFF2-40B4-BE49-F238E27FC236}">
                <a16:creationId xmlns:a16="http://schemas.microsoft.com/office/drawing/2014/main" id="{023E92E2-D009-A34B-9C67-C104E054EC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60" y="0"/>
            <a:ext cx="712889" cy="52493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928" y="46512"/>
            <a:ext cx="1343869" cy="625988"/>
          </a:xfrm>
          <a:prstGeom prst="rect">
            <a:avLst/>
          </a:prstGeom>
        </p:spPr>
      </p:pic>
    </p:spTree>
    <p:extLst>
      <p:ext uri="{BB962C8B-B14F-4D97-AF65-F5344CB8AC3E}">
        <p14:creationId xmlns:p14="http://schemas.microsoft.com/office/powerpoint/2010/main" val="264238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Images w Captions">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4645746" y="1007801"/>
            <a:ext cx="4088581" cy="1802577"/>
          </a:xfrm>
          <a:solidFill>
            <a:schemeClr val="bg1">
              <a:lumMod val="95000"/>
            </a:schemeClr>
          </a:solidFill>
        </p:spPr>
        <p:txBody>
          <a:bodyPr bIns="731520" anchor="ctr" anchorCtr="0">
            <a:normAutofit/>
          </a:bodyPr>
          <a:lstStyle>
            <a:lvl1pPr marL="0" indent="0" algn="ctr">
              <a:buNone/>
              <a:defRPr sz="1500" b="1" i="0" cap="all" baseline="0">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a:t>
            </a:r>
          </a:p>
        </p:txBody>
      </p:sp>
      <p:sp>
        <p:nvSpPr>
          <p:cNvPr id="9" name="Picture Placeholder 2"/>
          <p:cNvSpPr>
            <a:spLocks noGrp="1"/>
          </p:cNvSpPr>
          <p:nvPr>
            <p:ph type="pic" idx="10" hasCustomPrompt="1"/>
          </p:nvPr>
        </p:nvSpPr>
        <p:spPr>
          <a:xfrm>
            <a:off x="4645746" y="2925086"/>
            <a:ext cx="4088581" cy="1827166"/>
          </a:xfrm>
          <a:solidFill>
            <a:schemeClr val="bg1">
              <a:lumMod val="95000"/>
            </a:schemeClr>
          </a:solidFill>
        </p:spPr>
        <p:txBody>
          <a:bodyPr bIns="731520" anchor="ctr" anchorCtr="0">
            <a:normAutofit/>
          </a:bodyPr>
          <a:lstStyle>
            <a:lvl1pPr marL="0" indent="0" algn="ctr">
              <a:buNone/>
              <a:defRPr sz="1500" b="1" i="0" cap="all" baseline="0">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a:t>
            </a:r>
          </a:p>
        </p:txBody>
      </p:sp>
      <p:sp>
        <p:nvSpPr>
          <p:cNvPr id="10" name="Picture Placeholder 2"/>
          <p:cNvSpPr>
            <a:spLocks noGrp="1"/>
          </p:cNvSpPr>
          <p:nvPr>
            <p:ph type="pic" idx="11" hasCustomPrompt="1"/>
          </p:nvPr>
        </p:nvSpPr>
        <p:spPr>
          <a:xfrm>
            <a:off x="434262" y="1007801"/>
            <a:ext cx="4088581" cy="1802577"/>
          </a:xfrm>
          <a:solidFill>
            <a:schemeClr val="bg1">
              <a:lumMod val="95000"/>
            </a:schemeClr>
          </a:solidFill>
        </p:spPr>
        <p:txBody>
          <a:bodyPr bIns="731520" anchor="ctr" anchorCtr="0">
            <a:normAutofit/>
          </a:bodyPr>
          <a:lstStyle>
            <a:lvl1pPr marL="0" indent="0" algn="ctr">
              <a:buNone/>
              <a:defRPr sz="1500" b="1" i="0" cap="all" baseline="0">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a:t>
            </a:r>
          </a:p>
        </p:txBody>
      </p:sp>
      <p:sp>
        <p:nvSpPr>
          <p:cNvPr id="11" name="Picture Placeholder 2"/>
          <p:cNvSpPr>
            <a:spLocks noGrp="1"/>
          </p:cNvSpPr>
          <p:nvPr>
            <p:ph type="pic" idx="12" hasCustomPrompt="1"/>
          </p:nvPr>
        </p:nvSpPr>
        <p:spPr>
          <a:xfrm>
            <a:off x="434262" y="2925086"/>
            <a:ext cx="4088581" cy="1827166"/>
          </a:xfrm>
          <a:solidFill>
            <a:schemeClr val="bg1">
              <a:lumMod val="95000"/>
            </a:schemeClr>
          </a:solidFill>
        </p:spPr>
        <p:txBody>
          <a:bodyPr bIns="731520" anchor="ctr" anchorCtr="0">
            <a:normAutofit/>
          </a:bodyPr>
          <a:lstStyle>
            <a:lvl1pPr marL="0" indent="0" algn="ctr">
              <a:buNone/>
              <a:defRPr sz="1500" b="1" i="0" cap="all" baseline="0">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a:t>
            </a:r>
          </a:p>
        </p:txBody>
      </p:sp>
      <p:sp>
        <p:nvSpPr>
          <p:cNvPr id="17" name="Text Placeholder 2"/>
          <p:cNvSpPr>
            <a:spLocks noGrp="1"/>
          </p:cNvSpPr>
          <p:nvPr>
            <p:ph idx="14" hasCustomPrompt="1"/>
          </p:nvPr>
        </p:nvSpPr>
        <p:spPr>
          <a:xfrm>
            <a:off x="434262" y="2596379"/>
            <a:ext cx="4088581" cy="214999"/>
          </a:xfrm>
          <a:prstGeom prst="rect">
            <a:avLst/>
          </a:prstGeom>
          <a:solidFill>
            <a:schemeClr val="tx1">
              <a:lumMod val="65000"/>
              <a:lumOff val="35000"/>
            </a:schemeClr>
          </a:solidFill>
        </p:spPr>
        <p:txBody>
          <a:bodyPr vert="horz" lIns="0" tIns="0" rIns="91440" bIns="0" rtlCol="0" anchor="ctr" anchorCtr="0">
            <a:noAutofit/>
          </a:bodyPr>
          <a:lstStyle>
            <a:lvl1pPr marL="0" indent="0" algn="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8" name="Text Placeholder 2"/>
          <p:cNvSpPr>
            <a:spLocks noGrp="1"/>
          </p:cNvSpPr>
          <p:nvPr>
            <p:ph idx="15" hasCustomPrompt="1"/>
          </p:nvPr>
        </p:nvSpPr>
        <p:spPr>
          <a:xfrm>
            <a:off x="4645746" y="2596379"/>
            <a:ext cx="4088581" cy="214999"/>
          </a:xfrm>
          <a:prstGeom prst="rect">
            <a:avLst/>
          </a:prstGeom>
          <a:solidFill>
            <a:schemeClr val="tx1">
              <a:lumMod val="65000"/>
              <a:lumOff val="35000"/>
            </a:schemeClr>
          </a:solidFill>
        </p:spPr>
        <p:txBody>
          <a:bodyPr vert="horz" lIns="0" tIns="0" rIns="91440" bIns="0" rtlCol="0" anchor="ctr" anchorCtr="0">
            <a:noAutofit/>
          </a:bodyPr>
          <a:lstStyle>
            <a:lvl1pPr marL="0" indent="0" algn="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9" name="Text Placeholder 2"/>
          <p:cNvSpPr>
            <a:spLocks noGrp="1"/>
          </p:cNvSpPr>
          <p:nvPr>
            <p:ph idx="16" hasCustomPrompt="1"/>
          </p:nvPr>
        </p:nvSpPr>
        <p:spPr>
          <a:xfrm>
            <a:off x="4645746" y="4537253"/>
            <a:ext cx="4088581" cy="214999"/>
          </a:xfrm>
          <a:prstGeom prst="rect">
            <a:avLst/>
          </a:prstGeom>
          <a:solidFill>
            <a:schemeClr val="tx1">
              <a:lumMod val="65000"/>
              <a:lumOff val="35000"/>
            </a:schemeClr>
          </a:solidFill>
        </p:spPr>
        <p:txBody>
          <a:bodyPr vert="horz" lIns="0" tIns="0" rIns="91440" bIns="0" rtlCol="0" anchor="ctr" anchorCtr="0">
            <a:noAutofit/>
          </a:bodyPr>
          <a:lstStyle>
            <a:lvl1pPr marL="0" indent="0" algn="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0" name="Text Placeholder 2"/>
          <p:cNvSpPr>
            <a:spLocks noGrp="1"/>
          </p:cNvSpPr>
          <p:nvPr>
            <p:ph idx="17" hasCustomPrompt="1"/>
          </p:nvPr>
        </p:nvSpPr>
        <p:spPr>
          <a:xfrm>
            <a:off x="434262" y="4537253"/>
            <a:ext cx="4088581" cy="214999"/>
          </a:xfrm>
          <a:prstGeom prst="rect">
            <a:avLst/>
          </a:prstGeom>
          <a:solidFill>
            <a:schemeClr val="tx1">
              <a:lumMod val="65000"/>
              <a:lumOff val="35000"/>
            </a:schemeClr>
          </a:solidFill>
        </p:spPr>
        <p:txBody>
          <a:bodyPr vert="horz" lIns="0" tIns="0" rIns="91440" bIns="0" rtlCol="0" anchor="ctr" anchorCtr="0">
            <a:noAutofit/>
          </a:bodyPr>
          <a:lstStyle>
            <a:lvl1pPr marL="0" indent="0" algn="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2"/>
          <p:cNvSpPr>
            <a:spLocks noGrp="1"/>
          </p:cNvSpPr>
          <p:nvPr>
            <p:ph idx="13"/>
          </p:nvPr>
        </p:nvSpPr>
        <p:spPr>
          <a:xfrm>
            <a:off x="702729" y="249763"/>
            <a:ext cx="5046138" cy="275169"/>
          </a:xfrm>
          <a:prstGeom prst="rect">
            <a:avLst/>
          </a:prstGeom>
        </p:spPr>
        <p:txBody>
          <a:bodyPr vert="horz" lIns="91440" tIns="45720" rIns="91440" bIns="45720" rtlCol="0" anchor="ctr" anchorCtr="0">
            <a:noAutofit/>
          </a:bodyPr>
          <a:lstStyle>
            <a:lvl1pPr marL="0" indent="0">
              <a:buNone/>
              <a:defRPr sz="1800" b="1" i="0" cap="all">
                <a:solidFill>
                  <a:srgbClr val="1E5CA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3" name="Picture 12" descr="SouthPlatte slide - 3 callouts_Artboard 3.jpg">
            <a:extLst>
              <a:ext uri="{FF2B5EF4-FFF2-40B4-BE49-F238E27FC236}">
                <a16:creationId xmlns:a16="http://schemas.microsoft.com/office/drawing/2014/main" id="{4113B479-4D8D-1742-841B-5BAE6DFF0A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60" y="0"/>
            <a:ext cx="712889" cy="524932"/>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928" y="46512"/>
            <a:ext cx="1343869" cy="625988"/>
          </a:xfrm>
          <a:prstGeom prst="rect">
            <a:avLst/>
          </a:prstGeom>
        </p:spPr>
      </p:pic>
    </p:spTree>
    <p:extLst>
      <p:ext uri="{BB962C8B-B14F-4D97-AF65-F5344CB8AC3E}">
        <p14:creationId xmlns:p14="http://schemas.microsoft.com/office/powerpoint/2010/main" val="131872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w Callout &amp; Body Text 1">
    <p:spTree>
      <p:nvGrpSpPr>
        <p:cNvPr id="1" name=""/>
        <p:cNvGrpSpPr/>
        <p:nvPr/>
      </p:nvGrpSpPr>
      <p:grpSpPr>
        <a:xfrm>
          <a:off x="0" y="0"/>
          <a:ext cx="0" cy="0"/>
          <a:chOff x="0" y="0"/>
          <a:chExt cx="0" cy="0"/>
        </a:xfrm>
      </p:grpSpPr>
      <p:sp>
        <p:nvSpPr>
          <p:cNvPr id="16" name="Text Placeholder 2"/>
          <p:cNvSpPr>
            <a:spLocks noGrp="1"/>
          </p:cNvSpPr>
          <p:nvPr>
            <p:ph idx="13"/>
          </p:nvPr>
        </p:nvSpPr>
        <p:spPr>
          <a:xfrm>
            <a:off x="702729" y="249763"/>
            <a:ext cx="5046138" cy="275169"/>
          </a:xfrm>
          <a:prstGeom prst="rect">
            <a:avLst/>
          </a:prstGeom>
        </p:spPr>
        <p:txBody>
          <a:bodyPr vert="horz" lIns="91440" tIns="45720" rIns="91440" bIns="45720" rtlCol="0" anchor="ctr" anchorCtr="0">
            <a:noAutofit/>
          </a:bodyPr>
          <a:lstStyle>
            <a:lvl1pPr marL="0" indent="0">
              <a:buNone/>
              <a:defRPr sz="1800" b="1" i="0" cap="all">
                <a:solidFill>
                  <a:srgbClr val="1E5CA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Picture Placeholder 2"/>
          <p:cNvSpPr>
            <a:spLocks noGrp="1"/>
          </p:cNvSpPr>
          <p:nvPr>
            <p:ph type="pic" idx="11" hasCustomPrompt="1"/>
          </p:nvPr>
        </p:nvSpPr>
        <p:spPr>
          <a:xfrm>
            <a:off x="0" y="1167575"/>
            <a:ext cx="4563806" cy="2079996"/>
          </a:xfrm>
          <a:solidFill>
            <a:schemeClr val="bg1">
              <a:lumMod val="95000"/>
            </a:schemeClr>
          </a:solidFill>
          <a:ln>
            <a:noFill/>
          </a:ln>
          <a:effectLst/>
        </p:spPr>
        <p:txBody>
          <a:bodyPr bIns="731520" anchor="ctr" anchorCtr="0">
            <a:normAutofit/>
          </a:bodyPr>
          <a:lstStyle>
            <a:lvl1pPr marL="0" indent="0" algn="ctr">
              <a:buNone/>
              <a:defRPr sz="1500" b="1" i="0" cap="all" baseline="0">
                <a:ln>
                  <a:noFill/>
                </a:ln>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a:t>
            </a:r>
          </a:p>
        </p:txBody>
      </p:sp>
      <p:sp>
        <p:nvSpPr>
          <p:cNvPr id="13" name="Text Placeholder 2"/>
          <p:cNvSpPr>
            <a:spLocks noGrp="1"/>
          </p:cNvSpPr>
          <p:nvPr>
            <p:ph idx="14" hasCustomPrompt="1"/>
          </p:nvPr>
        </p:nvSpPr>
        <p:spPr>
          <a:xfrm>
            <a:off x="4563806" y="1184851"/>
            <a:ext cx="3852061" cy="2062720"/>
          </a:xfrm>
          <a:prstGeom prst="rect">
            <a:avLst/>
          </a:prstGeom>
        </p:spPr>
        <p:txBody>
          <a:bodyPr vert="horz" lIns="182880" tIns="45720" rIns="91440" bIns="45720" rtlCol="0" anchor="ctr" anchorCtr="0">
            <a:norm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2"/>
          <p:cNvSpPr>
            <a:spLocks noGrp="1"/>
          </p:cNvSpPr>
          <p:nvPr>
            <p:ph idx="15" hasCustomPrompt="1"/>
          </p:nvPr>
        </p:nvSpPr>
        <p:spPr>
          <a:xfrm>
            <a:off x="702728" y="3478241"/>
            <a:ext cx="7713139" cy="1085291"/>
          </a:xfrm>
          <a:prstGeom prst="rect">
            <a:avLst/>
          </a:prstGeom>
        </p:spPr>
        <p:txBody>
          <a:bodyPr vert="horz" lIns="91440" tIns="45720" rIns="91440" bIns="45720" numCol="2" spcCol="182880" rtlCol="0" anchor="t" anchorCtr="0">
            <a:normAutofit/>
          </a:bodyPr>
          <a:lstStyle>
            <a:lvl1pPr marL="0" indent="0">
              <a:buNone/>
              <a:defRPr sz="14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0" name="Picture 9" descr="SouthPlatte slide - 3 callouts_Artboard 3.jpg">
            <a:extLst>
              <a:ext uri="{FF2B5EF4-FFF2-40B4-BE49-F238E27FC236}">
                <a16:creationId xmlns:a16="http://schemas.microsoft.com/office/drawing/2014/main" id="{6ED52E27-C7E3-9F4A-9CCA-84E8F95CEE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60" y="0"/>
            <a:ext cx="712889" cy="524932"/>
          </a:xfrm>
          <a:prstGeom prst="rect">
            <a:avLst/>
          </a:prstGeom>
        </p:spPr>
      </p:pic>
      <p:sp>
        <p:nvSpPr>
          <p:cNvPr id="2" name="Rectangle 1"/>
          <p:cNvSpPr/>
          <p:nvPr userDrawn="1"/>
        </p:nvSpPr>
        <p:spPr>
          <a:xfrm>
            <a:off x="4563806" y="1167575"/>
            <a:ext cx="4580194" cy="2085711"/>
          </a:xfrm>
          <a:prstGeom prst="rect">
            <a:avLst/>
          </a:prstGeom>
          <a:solidFill>
            <a:srgbClr val="1E9E71"/>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928" y="46512"/>
            <a:ext cx="1343869" cy="625988"/>
          </a:xfrm>
          <a:prstGeom prst="rect">
            <a:avLst/>
          </a:prstGeom>
        </p:spPr>
      </p:pic>
    </p:spTree>
    <p:extLst>
      <p:ext uri="{BB962C8B-B14F-4D97-AF65-F5344CB8AC3E}">
        <p14:creationId xmlns:p14="http://schemas.microsoft.com/office/powerpoint/2010/main" val="4150150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5143737"/>
      </p:ext>
    </p:extLst>
  </p:cSld>
  <p:clrMap bg1="lt1" tx1="dk1" bg2="lt2" tx2="dk2" accent1="accent1" accent2="accent2" accent3="accent3" accent4="accent4" accent5="accent5" accent6="accent6" hlink="hlink" folHlink="folHlink"/>
  <p:sldLayoutIdLst>
    <p:sldLayoutId id="2147493480" r:id="rId1"/>
    <p:sldLayoutId id="2147493491" r:id="rId2"/>
    <p:sldLayoutId id="2147493507" r:id="rId3"/>
    <p:sldLayoutId id="2147493494" r:id="rId4"/>
    <p:sldLayoutId id="2147493492" r:id="rId5"/>
    <p:sldLayoutId id="2147493493" r:id="rId6"/>
    <p:sldLayoutId id="2147493509" r:id="rId7"/>
    <p:sldLayoutId id="2147493497" r:id="rId8"/>
    <p:sldLayoutId id="2147493498" r:id="rId9"/>
    <p:sldLayoutId id="2147493499" r:id="rId10"/>
    <p:sldLayoutId id="2147493500" r:id="rId11"/>
    <p:sldLayoutId id="2147493508" r:id="rId12"/>
  </p:sldLayoutIdLst>
  <p:txStyles>
    <p:titleStyle>
      <a:lvl1pPr algn="l" defTabSz="457200" rtl="0" eaLnBrk="1" latinLnBrk="0" hangingPunct="1">
        <a:spcBef>
          <a:spcPct val="0"/>
        </a:spcBef>
        <a:buNone/>
        <a:defRPr sz="4400" b="1" kern="1200" cap="all">
          <a:solidFill>
            <a:schemeClr val="tx1">
              <a:lumMod val="65000"/>
              <a:lumOff val="35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8.gif"/><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hyperlink" Target="https://www.colorado.gov/pacific/cdphe/PFCs/PFAS-Narrative-Policy-Work-Group" TargetMode="External"/><Relationship Id="rId2" Type="http://schemas.openxmlformats.org/officeDocument/2006/relationships/hyperlink" Target="https://pfas-1.itrcweb.org/wp-content/uploads/2018/03/pfas_fact_sheet_remediation_3_15_18.pdf"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colorado.gov/pacific/cdphe/PFCs/PFAS-Narrative-Policy-Work-Group" TargetMode="External"/><Relationship Id="rId2" Type="http://schemas.openxmlformats.org/officeDocument/2006/relationships/hyperlink" Target="https://pfas-1.itrcweb.org/wp-content/uploads/2018/03/pfas_fact_sheet_remediation_3_15_18.pdf"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pfas-1.itrcweb.org/wp-content/uploads/2018/03/pfas_fact_sheet_remediation_3_15_18.pdf"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epa.gov/pfas" TargetMode="External"/><Relationship Id="rId2" Type="http://schemas.openxmlformats.org/officeDocument/2006/relationships/hyperlink" Target="https://www.colorado.gov/pacific/cdphe/pfcs" TargetMode="External"/><Relationship Id="rId1" Type="http://schemas.openxmlformats.org/officeDocument/2006/relationships/slideLayout" Target="../slideLayouts/slideLayout2.xml"/><Relationship Id="rId5" Type="http://schemas.openxmlformats.org/officeDocument/2006/relationships/hyperlink" Target="https://www.michigan.gov/pfasresponse/0,9038,7-365-88059_91297---,00.html" TargetMode="External"/><Relationship Id="rId4" Type="http://schemas.openxmlformats.org/officeDocument/2006/relationships/hyperlink" Target="https://www.epa.gov/sites/production/files/2018-03/documents/pfasv15_2pg_0.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s://www.buzzfeed.com/jarrylee/age-is-just-a-number-when-youre-an-el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wvpublic.org/post/dupont-offers-670m-settlement-teflon-chemical-contamination-water#stream/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pfas-1.itrcweb.org/wp-content/uploads/2017/11/pfas_fact_sheet_history_and_use__11_13_17.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epa.gov/pfas/basic-information-pfas#health" TargetMode="External"/><Relationship Id="rId5" Type="http://schemas.openxmlformats.org/officeDocument/2006/relationships/hyperlink" Target="https://drive.google.com/file/d/14ZIzesBDhzOk-938jsxSjYAfBezKiwLd/view"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ewg.org/news-and-analysis/2018/03/washington-first-state-ban-fluorinated-chemicals-food-packaging" TargetMode="External"/><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thehill.com/policy/energy-environment/480571-sanders-introduces-bill-to-clean-up-of-toxic-forever-chemicals" TargetMode="External"/><Relationship Id="rId5" Type="http://schemas.openxmlformats.org/officeDocument/2006/relationships/hyperlink" Target="https://www.nhpr.org/post/nh-sues-makers-pfas-chemicals-drinking-water-contamination#stream/0" TargetMode="External"/><Relationship Id="rId10" Type="http://schemas.openxmlformats.org/officeDocument/2006/relationships/image" Target="../media/image20.png"/><Relationship Id="rId4" Type="http://schemas.openxmlformats.org/officeDocument/2006/relationships/hyperlink" Target="https://www.jdsupra.com/legalnews/state-by-state-regulation-of-per-and-82542/" TargetMode="Externa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drive.google.com/file/d/14ZIzesBDhzOk-938jsxSjYAfBezKiwLd/view" TargetMode="External"/><Relationship Id="rId5" Type="http://schemas.openxmlformats.org/officeDocument/2006/relationships/hyperlink" Target="https://www.ewg.org/interactive-maps/2019_pfas_contamination/map/" TargetMode="Externa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442601" y="1278202"/>
            <a:ext cx="5354707" cy="1720681"/>
          </a:xfrm>
        </p:spPr>
        <p:txBody>
          <a:bodyPr>
            <a:noAutofit/>
          </a:bodyPr>
          <a:lstStyle/>
          <a:p>
            <a:r>
              <a:rPr lang="en-US" sz="3600" dirty="0"/>
              <a:t>Per- and Polyfluoroalkyl Substances (PFAS)</a:t>
            </a:r>
          </a:p>
        </p:txBody>
      </p:sp>
      <p:sp>
        <p:nvSpPr>
          <p:cNvPr id="5" name="TextBox 4"/>
          <p:cNvSpPr txBox="1"/>
          <p:nvPr/>
        </p:nvSpPr>
        <p:spPr>
          <a:xfrm>
            <a:off x="3442601" y="3104828"/>
            <a:ext cx="3952068" cy="1015663"/>
          </a:xfrm>
          <a:prstGeom prst="rect">
            <a:avLst/>
          </a:prstGeom>
          <a:noFill/>
        </p:spPr>
        <p:txBody>
          <a:bodyPr wrap="square" rtlCol="0">
            <a:spAutoFit/>
          </a:bodyPr>
          <a:lstStyle/>
          <a:p>
            <a:r>
              <a:rPr lang="en-US" sz="2000" b="1" dirty="0">
                <a:solidFill>
                  <a:schemeClr val="bg1"/>
                </a:solidFill>
              </a:rPr>
              <a:t>Ben Wise</a:t>
            </a:r>
          </a:p>
          <a:p>
            <a:r>
              <a:rPr lang="en-US" sz="2000" dirty="0">
                <a:solidFill>
                  <a:schemeClr val="bg1"/>
                </a:solidFill>
              </a:rPr>
              <a:t>Environmental Scientist</a:t>
            </a:r>
          </a:p>
          <a:p>
            <a:r>
              <a:rPr lang="en-US" sz="2000" dirty="0">
                <a:solidFill>
                  <a:schemeClr val="bg1"/>
                </a:solidFill>
              </a:rPr>
              <a:t>South Platte Renew</a:t>
            </a:r>
          </a:p>
        </p:txBody>
      </p:sp>
    </p:spTree>
    <p:extLst>
      <p:ext uri="{BB962C8B-B14F-4D97-AF65-F5344CB8AC3E}">
        <p14:creationId xmlns:p14="http://schemas.microsoft.com/office/powerpoint/2010/main" val="61572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p:txBody>
          <a:bodyPr/>
          <a:lstStyle/>
          <a:p>
            <a:r>
              <a:rPr lang="en-US" dirty="0"/>
              <a:t>In Colorado</a:t>
            </a:r>
          </a:p>
        </p:txBody>
      </p:sp>
      <p:sp>
        <p:nvSpPr>
          <p:cNvPr id="14" name="Content Placeholder 2"/>
          <p:cNvSpPr>
            <a:spLocks noGrp="1"/>
          </p:cNvSpPr>
          <p:nvPr>
            <p:ph idx="14"/>
          </p:nvPr>
        </p:nvSpPr>
        <p:spPr>
          <a:xfrm>
            <a:off x="633389" y="829545"/>
            <a:ext cx="7670805" cy="4036949"/>
          </a:xfrm>
        </p:spPr>
        <p:txBody>
          <a:bodyPr>
            <a:normAutofit fontScale="92500"/>
          </a:bodyPr>
          <a:lstStyle/>
          <a:p>
            <a:r>
              <a:rPr lang="en-US" b="1" dirty="0"/>
              <a:t>What areas are affected in Colorado?</a:t>
            </a:r>
          </a:p>
          <a:p>
            <a:endParaRPr lang="en-US" dirty="0"/>
          </a:p>
          <a:p>
            <a:pPr marL="285750" indent="-285750">
              <a:buFont typeface="Arial" panose="020B0604020202020204" pitchFamily="34" charset="0"/>
              <a:buChar char="•"/>
            </a:pPr>
            <a:r>
              <a:rPr lang="en-US" sz="1100" b="1" dirty="0"/>
              <a:t>Boulder Mountain Fire Protection District</a:t>
            </a:r>
            <a:r>
              <a:rPr lang="en-US" sz="1100" dirty="0"/>
              <a:t>: High levels at a groundwater well at one of the district’s stations. </a:t>
            </a:r>
          </a:p>
          <a:p>
            <a:pPr marL="285750" indent="-285750">
              <a:buFont typeface="Arial" panose="020B0604020202020204" pitchFamily="34" charset="0"/>
              <a:buChar char="•"/>
            </a:pPr>
            <a:r>
              <a:rPr lang="en-US" sz="1100" b="1" dirty="0"/>
              <a:t>Buckley Air Force</a:t>
            </a:r>
            <a:r>
              <a:rPr lang="en-US" sz="1100" dirty="0"/>
              <a:t>: High levels in groundwater wells on the base. Potential off site migration being investigated. No public water systems are known to be impacted. </a:t>
            </a:r>
          </a:p>
          <a:p>
            <a:pPr marL="285750" indent="-285750">
              <a:buFont typeface="Arial" panose="020B0604020202020204" pitchFamily="34" charset="0"/>
              <a:buChar char="•"/>
            </a:pPr>
            <a:r>
              <a:rPr lang="en-US" sz="1100" b="1" dirty="0"/>
              <a:t>Fort Carson</a:t>
            </a:r>
            <a:r>
              <a:rPr lang="en-US" sz="1100" dirty="0"/>
              <a:t>: High levels in groundwater wells on and off the base. All residents located near the base have been notified of the on base contamination and well sampling events that occurred off-base. No public water system has been impacted. Base is currently in the process of cleaning up the contamination and notifying off base impacted well owners of PFAS concentrations. </a:t>
            </a:r>
          </a:p>
          <a:p>
            <a:pPr marL="285750" indent="-285750">
              <a:buFont typeface="Arial" panose="020B0604020202020204" pitchFamily="34" charset="0"/>
              <a:buChar char="•"/>
            </a:pPr>
            <a:r>
              <a:rPr lang="en-US" sz="1100" b="1" dirty="0">
                <a:solidFill>
                  <a:srgbClr val="FF0000"/>
                </a:solidFill>
              </a:rPr>
              <a:t>Peterson Air Force Base</a:t>
            </a:r>
            <a:r>
              <a:rPr lang="en-US" sz="1100" dirty="0"/>
              <a:t>: High levels in groundwater wells on the base. Public water systems were impacted and are now treating for the chemical; PFAS chemical levels are below health advisory in treated drinking water. Base is currently in the process of cleaning up the contamination. </a:t>
            </a:r>
          </a:p>
          <a:p>
            <a:pPr marL="285750" indent="-285750">
              <a:buFont typeface="Arial" panose="020B0604020202020204" pitchFamily="34" charset="0"/>
              <a:buChar char="•"/>
            </a:pPr>
            <a:r>
              <a:rPr lang="en-US" sz="1100" b="1" dirty="0" err="1"/>
              <a:t>Schriever</a:t>
            </a:r>
            <a:r>
              <a:rPr lang="en-US" sz="1100" b="1" dirty="0"/>
              <a:t> Air Force Base</a:t>
            </a:r>
            <a:r>
              <a:rPr lang="en-US" sz="1100" dirty="0"/>
              <a:t>: High levels in groundwater wells on the base. Off base contamination has not been identified. No public water system has been impacted. Base is currently in the process of cleaning up the contamination. </a:t>
            </a:r>
          </a:p>
          <a:p>
            <a:pPr marL="285750" indent="-285750">
              <a:buFont typeface="Arial" panose="020B0604020202020204" pitchFamily="34" charset="0"/>
              <a:buChar char="•"/>
            </a:pPr>
            <a:r>
              <a:rPr lang="en-US" sz="1100" b="1" dirty="0"/>
              <a:t>South Adams County Water and Sanitation District</a:t>
            </a:r>
            <a:r>
              <a:rPr lang="en-US" sz="1100" dirty="0"/>
              <a:t>: Levels are below health advisory in treated drinking water, but the district found higher PFAS chemical levels in some groundwater sources. The district has treatment to remove PFAS chemical and shut down sources with higher PFAS chemical levels.</a:t>
            </a:r>
          </a:p>
          <a:p>
            <a:pPr marL="285750" indent="-285750">
              <a:buFont typeface="Arial" panose="020B0604020202020204" pitchFamily="34" charset="0"/>
              <a:buChar char="•"/>
            </a:pPr>
            <a:r>
              <a:rPr lang="en-US" sz="1100" b="1" dirty="0"/>
              <a:t>Sugarloaf Volunteer Fire District</a:t>
            </a:r>
            <a:r>
              <a:rPr lang="en-US" sz="1100" dirty="0"/>
              <a:t>: High levels in groundwater wells at one of the district’s stations. All residents located close to the station were notified. </a:t>
            </a:r>
          </a:p>
          <a:p>
            <a:pPr marL="285750" indent="-285750">
              <a:buFont typeface="Arial" panose="020B0604020202020204" pitchFamily="34" charset="0"/>
              <a:buChar char="•"/>
            </a:pPr>
            <a:r>
              <a:rPr lang="en-US" sz="1100" b="1" dirty="0"/>
              <a:t>Suncor</a:t>
            </a:r>
            <a:r>
              <a:rPr lang="en-US" sz="1100" dirty="0"/>
              <a:t>: High levels in groundwater wells on site. All residents located near the site have been notified. No public water system has been impacted. Entity is currently in the process of cleaning up the contamination. </a:t>
            </a:r>
          </a:p>
          <a:p>
            <a:pPr marL="285750" indent="-285750">
              <a:buFont typeface="Arial" panose="020B0604020202020204" pitchFamily="34" charset="0"/>
              <a:buChar char="•"/>
            </a:pPr>
            <a:r>
              <a:rPr lang="en-US" sz="1100" b="1" dirty="0"/>
              <a:t>U.S. Air Force Academy</a:t>
            </a:r>
            <a:r>
              <a:rPr lang="en-US" sz="1100" dirty="0"/>
              <a:t>: High levels in groundwater wells on the base. All residents located near the base have been notified. No public water system has been impacted. Base is currently in the process of cleaning up the contamination. </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endParaRPr lang="en-US" sz="1100" dirty="0"/>
          </a:p>
        </p:txBody>
      </p:sp>
    </p:spTree>
    <p:extLst>
      <p:ext uri="{BB962C8B-B14F-4D97-AF65-F5344CB8AC3E}">
        <p14:creationId xmlns:p14="http://schemas.microsoft.com/office/powerpoint/2010/main" val="865885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en-US" dirty="0"/>
              <a:t>What are the regulations?</a:t>
            </a:r>
          </a:p>
        </p:txBody>
      </p:sp>
    </p:spTree>
    <p:extLst>
      <p:ext uri="{BB962C8B-B14F-4D97-AF65-F5344CB8AC3E}">
        <p14:creationId xmlns:p14="http://schemas.microsoft.com/office/powerpoint/2010/main" val="3744789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p:txBody>
          <a:bodyPr/>
          <a:lstStyle/>
          <a:p>
            <a:r>
              <a:rPr lang="en-US" dirty="0"/>
              <a:t>PFAS regulations</a:t>
            </a:r>
          </a:p>
        </p:txBody>
      </p:sp>
      <p:sp>
        <p:nvSpPr>
          <p:cNvPr id="3" name="Content Placeholder 2"/>
          <p:cNvSpPr>
            <a:spLocks noGrp="1"/>
          </p:cNvSpPr>
          <p:nvPr>
            <p:ph idx="14"/>
          </p:nvPr>
        </p:nvSpPr>
        <p:spPr>
          <a:xfrm>
            <a:off x="564051" y="1302107"/>
            <a:ext cx="7670805" cy="3125757"/>
          </a:xfrm>
        </p:spPr>
        <p:txBody>
          <a:bodyPr>
            <a:normAutofit/>
          </a:bodyPr>
          <a:lstStyle/>
          <a:p>
            <a:r>
              <a:rPr lang="en-US" dirty="0"/>
              <a:t>1940-present: PFAS used in domestic products and firefighting foam</a:t>
            </a:r>
          </a:p>
          <a:p>
            <a:endParaRPr lang="en-US" dirty="0"/>
          </a:p>
          <a:p>
            <a:r>
              <a:rPr lang="en-US" dirty="0"/>
              <a:t>2012: Unregulated Contaminant Monitoring Rule (UCMR) requires public drinking water systems to monitor from 2013-2015 for PFOA and PFOS. </a:t>
            </a:r>
          </a:p>
          <a:p>
            <a:endParaRPr lang="en-US" dirty="0"/>
          </a:p>
          <a:p>
            <a:r>
              <a:rPr lang="en-US" dirty="0"/>
              <a:t>2016: EPA releases a lifetime Health Advisory (HA) of </a:t>
            </a:r>
            <a:r>
              <a:rPr lang="en-US" b="1" dirty="0"/>
              <a:t>70 parts per trillion (</a:t>
            </a:r>
            <a:r>
              <a:rPr lang="en-US" b="1" dirty="0" err="1"/>
              <a:t>ppt</a:t>
            </a:r>
            <a:r>
              <a:rPr lang="en-US" b="1" dirty="0"/>
              <a:t>) </a:t>
            </a:r>
            <a:r>
              <a:rPr lang="en-US" dirty="0"/>
              <a:t>for combined PFOA and PFOS</a:t>
            </a:r>
          </a:p>
          <a:p>
            <a:endParaRPr lang="en-US" sz="1100" dirty="0"/>
          </a:p>
          <a:p>
            <a:r>
              <a:rPr lang="en-US" dirty="0"/>
              <a:t>2018: Colorado Water Quality Control Commission (WQCC) adopts a site-specific groundwater quality standard of 70 </a:t>
            </a:r>
            <a:r>
              <a:rPr lang="en-US" dirty="0" err="1"/>
              <a:t>ppt</a:t>
            </a:r>
            <a:r>
              <a:rPr lang="en-US" dirty="0"/>
              <a:t> for combined PFOA and PFOS for a contaminated aquifer in El Paso County </a:t>
            </a:r>
          </a:p>
          <a:p>
            <a:endParaRPr lang="en-US" sz="1100" dirty="0"/>
          </a:p>
          <a:p>
            <a:endParaRPr lang="en-US" dirty="0"/>
          </a:p>
        </p:txBody>
      </p:sp>
    </p:spTree>
    <p:extLst>
      <p:ext uri="{BB962C8B-B14F-4D97-AF65-F5344CB8AC3E}">
        <p14:creationId xmlns:p14="http://schemas.microsoft.com/office/powerpoint/2010/main" val="4177258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p:txBody>
          <a:bodyPr/>
          <a:lstStyle/>
          <a:p>
            <a:r>
              <a:rPr lang="en-US" dirty="0"/>
              <a:t>PFAS Regulations</a:t>
            </a:r>
          </a:p>
        </p:txBody>
      </p:sp>
      <p:sp>
        <p:nvSpPr>
          <p:cNvPr id="3" name="Content Placeholder 2"/>
          <p:cNvSpPr>
            <a:spLocks noGrp="1"/>
          </p:cNvSpPr>
          <p:nvPr>
            <p:ph idx="14"/>
          </p:nvPr>
        </p:nvSpPr>
        <p:spPr>
          <a:xfrm>
            <a:off x="702728" y="806683"/>
            <a:ext cx="7670805" cy="3125757"/>
          </a:xfrm>
        </p:spPr>
        <p:txBody>
          <a:bodyPr/>
          <a:lstStyle/>
          <a:p>
            <a:r>
              <a:rPr lang="en-US" dirty="0"/>
              <a:t>70 </a:t>
            </a:r>
            <a:r>
              <a:rPr lang="en-US" dirty="0" err="1"/>
              <a:t>ppt</a:t>
            </a:r>
            <a:r>
              <a:rPr lang="en-US" dirty="0"/>
              <a:t> is equivalent to…</a:t>
            </a:r>
          </a:p>
          <a:p>
            <a:endParaRPr lang="en-US" dirty="0"/>
          </a:p>
          <a:p>
            <a:r>
              <a:rPr lang="en-US" dirty="0"/>
              <a:t>Four grains of sugar in an Olympic sized swimming pool</a:t>
            </a:r>
          </a:p>
          <a:p>
            <a:r>
              <a:rPr lang="en-US" dirty="0"/>
              <a:t>$1.50 out of all the US currency in the world</a:t>
            </a:r>
          </a:p>
          <a:p>
            <a:r>
              <a:rPr lang="en-US" dirty="0"/>
              <a:t>One drop of water in railroad tank cars full of water 10 miles long</a:t>
            </a:r>
          </a:p>
          <a:p>
            <a:r>
              <a:rPr lang="en-US" dirty="0"/>
              <a:t>One second in 32,000 years</a:t>
            </a:r>
          </a:p>
        </p:txBody>
      </p:sp>
      <p:pic>
        <p:nvPicPr>
          <p:cNvPr id="4" name="Picture 2" descr="A Good Narrative about the American Cheetah (Miracinonyx trumani ..."/>
          <p:cNvPicPr>
            <a:picLocks noChangeAspect="1" noChangeArrowheads="1"/>
          </p:cNvPicPr>
          <p:nvPr/>
        </p:nvPicPr>
        <p:blipFill rotWithShape="1">
          <a:blip r:embed="rId3">
            <a:extLst>
              <a:ext uri="{28A0092B-C50C-407E-A947-70E740481C1C}">
                <a14:useLocalDpi xmlns:a14="http://schemas.microsoft.com/office/drawing/2010/main" val="0"/>
              </a:ext>
            </a:extLst>
          </a:blip>
          <a:srcRect t="19009" b="27932"/>
          <a:stretch/>
        </p:blipFill>
        <p:spPr bwMode="auto">
          <a:xfrm>
            <a:off x="2541128" y="2819400"/>
            <a:ext cx="3994004" cy="211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397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p:txBody>
          <a:bodyPr/>
          <a:lstStyle/>
          <a:p>
            <a:r>
              <a:rPr lang="en-US" dirty="0"/>
              <a:t>PFAS regulations</a:t>
            </a:r>
          </a:p>
        </p:txBody>
      </p:sp>
      <p:sp>
        <p:nvSpPr>
          <p:cNvPr id="3" name="Content Placeholder 2"/>
          <p:cNvSpPr>
            <a:spLocks noGrp="1"/>
          </p:cNvSpPr>
          <p:nvPr>
            <p:ph idx="14"/>
          </p:nvPr>
        </p:nvSpPr>
        <p:spPr>
          <a:xfrm>
            <a:off x="564051" y="1302107"/>
            <a:ext cx="7670805" cy="3125757"/>
          </a:xfrm>
        </p:spPr>
        <p:txBody>
          <a:bodyPr>
            <a:normAutofit/>
          </a:bodyPr>
          <a:lstStyle/>
          <a:p>
            <a:r>
              <a:rPr lang="en-US" dirty="0"/>
              <a:t>1940-present: PFAS used in domestic products and firefighting foam</a:t>
            </a:r>
          </a:p>
          <a:p>
            <a:endParaRPr lang="en-US" dirty="0"/>
          </a:p>
          <a:p>
            <a:r>
              <a:rPr lang="en-US" dirty="0"/>
              <a:t>2012: Unregulated Contaminant Monitoring Rule (UCMR) requires public drinking water systems to monitor from 2013-2015 for PFOA and PFOS. </a:t>
            </a:r>
          </a:p>
          <a:p>
            <a:endParaRPr lang="en-US" dirty="0"/>
          </a:p>
          <a:p>
            <a:r>
              <a:rPr lang="en-US" dirty="0"/>
              <a:t>2016: EPA releases a lifetime Health Advisory (HA) of 70 parts per trillion (</a:t>
            </a:r>
            <a:r>
              <a:rPr lang="en-US" dirty="0" err="1"/>
              <a:t>ppt</a:t>
            </a:r>
            <a:r>
              <a:rPr lang="en-US" dirty="0"/>
              <a:t>) for combined PFOA and PFOS</a:t>
            </a:r>
          </a:p>
          <a:p>
            <a:endParaRPr lang="en-US" sz="1100" dirty="0"/>
          </a:p>
          <a:p>
            <a:r>
              <a:rPr lang="en-US" dirty="0"/>
              <a:t>2018: Colorado Water Quality Control Commission (WQCC) adopts a </a:t>
            </a:r>
            <a:r>
              <a:rPr lang="en-US" b="1" dirty="0"/>
              <a:t>site-specific groundwater quality standard of 70 </a:t>
            </a:r>
            <a:r>
              <a:rPr lang="en-US" b="1" dirty="0" err="1"/>
              <a:t>ppt</a:t>
            </a:r>
            <a:r>
              <a:rPr lang="en-US" dirty="0"/>
              <a:t> for combined PFOA and PFOS for a contaminated aquifer in El Paso County </a:t>
            </a:r>
          </a:p>
          <a:p>
            <a:endParaRPr lang="en-US" sz="1100" dirty="0"/>
          </a:p>
          <a:p>
            <a:endParaRPr lang="en-US" dirty="0"/>
          </a:p>
        </p:txBody>
      </p:sp>
    </p:spTree>
    <p:extLst>
      <p:ext uri="{BB962C8B-B14F-4D97-AF65-F5344CB8AC3E}">
        <p14:creationId xmlns:p14="http://schemas.microsoft.com/office/powerpoint/2010/main" val="154654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p:txBody>
          <a:bodyPr/>
          <a:lstStyle/>
          <a:p>
            <a:r>
              <a:rPr lang="en-US" dirty="0"/>
              <a:t>PFAS regulations</a:t>
            </a:r>
          </a:p>
        </p:txBody>
      </p:sp>
      <p:sp>
        <p:nvSpPr>
          <p:cNvPr id="3" name="Content Placeholder 2"/>
          <p:cNvSpPr>
            <a:spLocks noGrp="1"/>
          </p:cNvSpPr>
          <p:nvPr>
            <p:ph idx="14"/>
          </p:nvPr>
        </p:nvSpPr>
        <p:spPr>
          <a:xfrm>
            <a:off x="702728" y="1310775"/>
            <a:ext cx="7670805" cy="3125757"/>
          </a:xfrm>
        </p:spPr>
        <p:txBody>
          <a:bodyPr/>
          <a:lstStyle/>
          <a:p>
            <a:r>
              <a:rPr lang="en-US" sz="1600" b="1" dirty="0"/>
              <a:t>Regulation 42: Site-Specific Water Quality Classifications and Standards for Groundwater</a:t>
            </a:r>
          </a:p>
          <a:p>
            <a:pPr marL="285750" indent="-285750">
              <a:buFont typeface="Arial" panose="020B0604020202020204" pitchFamily="34" charset="0"/>
              <a:buChar char="•"/>
            </a:pPr>
            <a:r>
              <a:rPr lang="en-US" dirty="0"/>
              <a:t>70 </a:t>
            </a:r>
            <a:r>
              <a:rPr lang="en-US" dirty="0" err="1"/>
              <a:t>ppt</a:t>
            </a:r>
            <a:r>
              <a:rPr lang="en-US" dirty="0"/>
              <a:t> PFOA + PFOS only for the Security-Widefield area of the state where drinking water systems served by groundwater sources are known to be contaminated </a:t>
            </a:r>
          </a:p>
          <a:p>
            <a:pPr marL="285750" indent="-285750">
              <a:buFont typeface="Arial" panose="020B0604020202020204" pitchFamily="34" charset="0"/>
              <a:buChar char="•"/>
            </a:pPr>
            <a:r>
              <a:rPr lang="en-US" dirty="0"/>
              <a:t>Groundwater only, not surface or drinking water </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859877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p:txBody>
          <a:bodyPr/>
          <a:lstStyle/>
          <a:p>
            <a:r>
              <a:rPr lang="en-US" dirty="0" err="1"/>
              <a:t>Pfas</a:t>
            </a:r>
            <a:r>
              <a:rPr lang="en-US" dirty="0"/>
              <a:t> regulations</a:t>
            </a:r>
          </a:p>
        </p:txBody>
      </p:sp>
      <p:sp>
        <p:nvSpPr>
          <p:cNvPr id="3" name="Content Placeholder 2"/>
          <p:cNvSpPr>
            <a:spLocks noGrp="1"/>
          </p:cNvSpPr>
          <p:nvPr>
            <p:ph idx="14"/>
          </p:nvPr>
        </p:nvSpPr>
        <p:spPr>
          <a:xfrm>
            <a:off x="329590" y="962066"/>
            <a:ext cx="5631595" cy="3451601"/>
          </a:xfrm>
        </p:spPr>
        <p:txBody>
          <a:bodyPr>
            <a:normAutofit/>
          </a:bodyPr>
          <a:lstStyle/>
          <a:p>
            <a:r>
              <a:rPr lang="en-US" sz="1600" b="1" dirty="0"/>
              <a:t>Peterson Air Base and Security-Widefield Aquifer</a:t>
            </a:r>
          </a:p>
          <a:p>
            <a:endParaRPr lang="en-US" sz="1000" dirty="0"/>
          </a:p>
          <a:p>
            <a:pPr marL="171450" indent="-171450">
              <a:buFont typeface="Arial" panose="020B0604020202020204" pitchFamily="34" charset="0"/>
              <a:buChar char="•"/>
            </a:pPr>
            <a:r>
              <a:rPr lang="en-US" dirty="0"/>
              <a:t>Years of petroleum fire drills using AFFF</a:t>
            </a:r>
          </a:p>
          <a:p>
            <a:pPr marL="171450" indent="-171450">
              <a:buFont typeface="Arial" panose="020B0604020202020204" pitchFamily="34" charset="0"/>
              <a:buChar char="•"/>
            </a:pPr>
            <a:r>
              <a:rPr lang="en-US" dirty="0"/>
              <a:t>After UCMR data was gathered, the Security Water District sues the U.S. Air Force</a:t>
            </a:r>
          </a:p>
          <a:p>
            <a:pPr marL="171450" indent="-171450">
              <a:buFont typeface="Arial" panose="020B0604020202020204" pitchFamily="34" charset="0"/>
              <a:buChar char="•"/>
            </a:pPr>
            <a:r>
              <a:rPr lang="en-US" dirty="0"/>
              <a:t>Air Force installs 1-mile pipeline to deliver drinking water from Colorado Springs Utilities ($6 million)</a:t>
            </a:r>
          </a:p>
          <a:p>
            <a:pPr marL="171450" indent="-171450">
              <a:buFont typeface="Arial" panose="020B0604020202020204" pitchFamily="34" charset="0"/>
              <a:buChar char="•"/>
            </a:pPr>
            <a:r>
              <a:rPr lang="en-US" dirty="0"/>
              <a:t>Colorado passes site-specific groundwater standard of 70 </a:t>
            </a:r>
            <a:r>
              <a:rPr lang="en-US" dirty="0" err="1"/>
              <a:t>ppt</a:t>
            </a:r>
            <a:r>
              <a:rPr lang="en-US" dirty="0"/>
              <a:t> to provide cleanup level</a:t>
            </a:r>
          </a:p>
          <a:p>
            <a:pPr marL="171450" indent="-171450">
              <a:buFont typeface="Arial" panose="020B0604020202020204" pitchFamily="34" charset="0"/>
              <a:buChar char="•"/>
            </a:pPr>
            <a:r>
              <a:rPr lang="en-US" dirty="0"/>
              <a:t>Air Force installs ion exchange treatment ($50+ million) and drinking water is now below detection limits</a:t>
            </a:r>
          </a:p>
        </p:txBody>
      </p:sp>
      <p:pic>
        <p:nvPicPr>
          <p:cNvPr id="4" name="Picture 3"/>
          <p:cNvPicPr>
            <a:picLocks noChangeAspect="1"/>
          </p:cNvPicPr>
          <p:nvPr/>
        </p:nvPicPr>
        <p:blipFill>
          <a:blip r:embed="rId3"/>
          <a:stretch>
            <a:fillRect/>
          </a:stretch>
        </p:blipFill>
        <p:spPr>
          <a:xfrm>
            <a:off x="5820507" y="697140"/>
            <a:ext cx="3036277" cy="4110406"/>
          </a:xfrm>
          <a:prstGeom prst="rect">
            <a:avLst/>
          </a:prstGeom>
        </p:spPr>
      </p:pic>
    </p:spTree>
    <p:extLst>
      <p:ext uri="{BB962C8B-B14F-4D97-AF65-F5344CB8AC3E}">
        <p14:creationId xmlns:p14="http://schemas.microsoft.com/office/powerpoint/2010/main" val="252476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p:txBody>
          <a:bodyPr/>
          <a:lstStyle/>
          <a:p>
            <a:r>
              <a:rPr lang="en-US" dirty="0" err="1"/>
              <a:t>Pfas</a:t>
            </a:r>
            <a:r>
              <a:rPr lang="en-US" dirty="0"/>
              <a:t> regulations</a:t>
            </a:r>
          </a:p>
        </p:txBody>
      </p:sp>
      <p:sp>
        <p:nvSpPr>
          <p:cNvPr id="3" name="Content Placeholder 2"/>
          <p:cNvSpPr>
            <a:spLocks noGrp="1"/>
          </p:cNvSpPr>
          <p:nvPr>
            <p:ph idx="14"/>
          </p:nvPr>
        </p:nvSpPr>
        <p:spPr>
          <a:xfrm>
            <a:off x="814099" y="1809426"/>
            <a:ext cx="7670805" cy="3125757"/>
          </a:xfrm>
        </p:spPr>
        <p:txBody>
          <a:bodyPr>
            <a:normAutofit/>
          </a:bodyPr>
          <a:lstStyle/>
          <a:p>
            <a:pPr marL="285750" indent="-285750">
              <a:buFont typeface="Arial" panose="020B0604020202020204" pitchFamily="34" charset="0"/>
              <a:buChar char="•"/>
            </a:pPr>
            <a:r>
              <a:rPr lang="en-US" dirty="0"/>
              <a:t>“outlines how we will minimize new contamination and respond to any communities where these chemicals are found at levels that could affect health.”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Risk reduction</a:t>
            </a:r>
          </a:p>
          <a:p>
            <a:pPr marL="742950" lvl="1" indent="-285750">
              <a:buFont typeface="Arial" panose="020B0604020202020204" pitchFamily="34" charset="0"/>
              <a:buChar char="•"/>
            </a:pPr>
            <a:r>
              <a:rPr lang="en-US" sz="1200" dirty="0"/>
              <a:t>Prioritize high risk areas</a:t>
            </a:r>
          </a:p>
          <a:p>
            <a:pPr marL="742950" lvl="1" indent="-285750">
              <a:buFont typeface="Arial" panose="020B0604020202020204" pitchFamily="34" charset="0"/>
              <a:buChar char="•"/>
            </a:pPr>
            <a:r>
              <a:rPr lang="en-US" sz="1200" dirty="0"/>
              <a:t>AFFF best management practices</a:t>
            </a:r>
          </a:p>
          <a:p>
            <a:pPr marL="742950" lvl="1" indent="-285750">
              <a:buFont typeface="Arial" panose="020B0604020202020204" pitchFamily="34" charset="0"/>
              <a:buChar char="•"/>
            </a:pPr>
            <a:r>
              <a:rPr lang="en-US" sz="1200" dirty="0"/>
              <a:t>Map and track contamination (AFFF survey)</a:t>
            </a:r>
          </a:p>
          <a:p>
            <a:pPr marL="742950" lvl="1"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dirty="0"/>
              <a:t>Drinking water protection</a:t>
            </a:r>
          </a:p>
          <a:p>
            <a:pPr marL="742950" lvl="1" indent="-285750">
              <a:buFont typeface="Arial" panose="020B0604020202020204" pitchFamily="34" charset="0"/>
              <a:buChar char="•"/>
            </a:pPr>
            <a:r>
              <a:rPr lang="en-US" sz="1200" dirty="0"/>
              <a:t>Known or suspected areas of contamination will first have drinking water sources tested</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dirty="0"/>
              <a:t>“Identifying possible legislative changes.”</a:t>
            </a:r>
          </a:p>
        </p:txBody>
      </p:sp>
      <p:pic>
        <p:nvPicPr>
          <p:cNvPr id="4" name="Picture 3"/>
          <p:cNvPicPr>
            <a:picLocks noChangeAspect="1"/>
          </p:cNvPicPr>
          <p:nvPr/>
        </p:nvPicPr>
        <p:blipFill>
          <a:blip r:embed="rId3"/>
          <a:stretch>
            <a:fillRect/>
          </a:stretch>
        </p:blipFill>
        <p:spPr>
          <a:xfrm>
            <a:off x="814099" y="820615"/>
            <a:ext cx="5816284" cy="769219"/>
          </a:xfrm>
          <a:prstGeom prst="rect">
            <a:avLst/>
          </a:prstGeom>
        </p:spPr>
      </p:pic>
    </p:spTree>
    <p:extLst>
      <p:ext uri="{BB962C8B-B14F-4D97-AF65-F5344CB8AC3E}">
        <p14:creationId xmlns:p14="http://schemas.microsoft.com/office/powerpoint/2010/main" val="514916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p:txBody>
          <a:bodyPr/>
          <a:lstStyle/>
          <a:p>
            <a:r>
              <a:rPr lang="en-US" dirty="0" err="1"/>
              <a:t>Pfas</a:t>
            </a:r>
            <a:r>
              <a:rPr lang="en-US" dirty="0"/>
              <a:t> regulations</a:t>
            </a:r>
          </a:p>
        </p:txBody>
      </p:sp>
      <p:sp>
        <p:nvSpPr>
          <p:cNvPr id="3" name="Content Placeholder 2"/>
          <p:cNvSpPr>
            <a:spLocks noGrp="1"/>
          </p:cNvSpPr>
          <p:nvPr>
            <p:ph idx="14"/>
          </p:nvPr>
        </p:nvSpPr>
        <p:spPr>
          <a:xfrm>
            <a:off x="702729" y="841217"/>
            <a:ext cx="7670805" cy="4017459"/>
          </a:xfrm>
        </p:spPr>
        <p:txBody>
          <a:bodyPr>
            <a:normAutofit/>
          </a:bodyPr>
          <a:lstStyle/>
          <a:p>
            <a:r>
              <a:rPr lang="en-US" b="1" dirty="0"/>
              <a:t>House Bill 19-1279: Protect Public Health Firefighter Safety Regulation PFAS Polyfluoroalkyl Substances</a:t>
            </a:r>
          </a:p>
          <a:p>
            <a:pPr marL="285750" indent="-285750">
              <a:buFont typeface="Arial" panose="020B0604020202020204" pitchFamily="34" charset="0"/>
              <a:buChar char="•"/>
            </a:pPr>
            <a:r>
              <a:rPr lang="en-US" dirty="0"/>
              <a:t>Restricts training with and sale of AFFF</a:t>
            </a:r>
          </a:p>
          <a:p>
            <a:pPr marL="285750" indent="-285750">
              <a:buFont typeface="Arial" panose="020B0604020202020204" pitchFamily="34" charset="0"/>
              <a:buChar char="•"/>
            </a:pPr>
            <a:r>
              <a:rPr lang="en-US" dirty="0"/>
              <a:t>Requires PPE manufacturers to disclose if equipment contains PFAS</a:t>
            </a:r>
          </a:p>
          <a:p>
            <a:pPr marL="285750" indent="-285750">
              <a:buFont typeface="Arial" panose="020B0604020202020204" pitchFamily="34" charset="0"/>
              <a:buChar char="•"/>
            </a:pPr>
            <a:r>
              <a:rPr lang="en-US" dirty="0"/>
              <a:t>Allows CDPHE to require a certificate of compliance from manufacturers of AFFF or related PPE</a:t>
            </a:r>
          </a:p>
          <a:p>
            <a:pPr marL="285750" indent="-285750">
              <a:buFont typeface="Arial" panose="020B0604020202020204" pitchFamily="34" charset="0"/>
              <a:buChar char="•"/>
            </a:pPr>
            <a:r>
              <a:rPr lang="en-US" dirty="0"/>
              <a:t>Allows CDPHE authority to conduct statewide survey of fire districts (20% response rate) </a:t>
            </a:r>
          </a:p>
          <a:p>
            <a:endParaRPr lang="en-US" b="1" dirty="0"/>
          </a:p>
          <a:p>
            <a:r>
              <a:rPr lang="en-US" b="1" dirty="0"/>
              <a:t>House Bill 20-1119: State Government Regulation of Perfluoroalkyl and Polyfluoroalkyl Substances</a:t>
            </a:r>
          </a:p>
          <a:p>
            <a:pPr marL="285750" indent="-285750">
              <a:buFont typeface="Arial" panose="020B0604020202020204" pitchFamily="34" charset="0"/>
              <a:buChar char="•"/>
            </a:pPr>
            <a:r>
              <a:rPr lang="en-US" dirty="0"/>
              <a:t>Created aircraft hangar AFFF registration system</a:t>
            </a:r>
          </a:p>
          <a:p>
            <a:pPr marL="285750" indent="-285750">
              <a:buFont typeface="Arial" panose="020B0604020202020204" pitchFamily="34" charset="0"/>
              <a:buChar char="•"/>
            </a:pPr>
            <a:r>
              <a:rPr lang="en-US" dirty="0"/>
              <a:t>Establishes registration program for any entity storing any PFAS substances and standards for capture and disposal</a:t>
            </a:r>
          </a:p>
          <a:p>
            <a:pPr marL="285750" indent="-285750">
              <a:buFont typeface="Arial" panose="020B0604020202020204" pitchFamily="34" charset="0"/>
              <a:buChar char="•"/>
            </a:pPr>
            <a:r>
              <a:rPr lang="en-US" dirty="0"/>
              <a:t>Creates an ‘enterprise fund’ that taxes petroleum refining and distribution operations</a:t>
            </a:r>
          </a:p>
          <a:p>
            <a:pPr marL="285750" indent="-285750">
              <a:buFont typeface="Arial" panose="020B0604020202020204" pitchFamily="34" charset="0"/>
              <a:buChar char="•"/>
            </a:pPr>
            <a:r>
              <a:rPr lang="en-US" dirty="0"/>
              <a:t>Requires that by 2025 CDPHE present results of statewide survey</a:t>
            </a:r>
          </a:p>
          <a:p>
            <a:endParaRPr lang="en-US" dirty="0"/>
          </a:p>
          <a:p>
            <a:endParaRPr lang="en-US" dirty="0"/>
          </a:p>
        </p:txBody>
      </p:sp>
    </p:spTree>
    <p:extLst>
      <p:ext uri="{BB962C8B-B14F-4D97-AF65-F5344CB8AC3E}">
        <p14:creationId xmlns:p14="http://schemas.microsoft.com/office/powerpoint/2010/main" val="733446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4"/>
          </p:nvPr>
        </p:nvSpPr>
        <p:spPr>
          <a:xfrm>
            <a:off x="702729" y="223539"/>
            <a:ext cx="7670805" cy="3832725"/>
          </a:xfrm>
        </p:spPr>
        <p:txBody>
          <a:bodyPr>
            <a:normAutofit/>
          </a:bodyPr>
          <a:lstStyle/>
          <a:p>
            <a:r>
              <a:rPr lang="en-US" b="1" dirty="0"/>
              <a:t>Statewide Survey</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lvl="1"/>
            <a:endParaRPr lang="en-US" sz="1400" dirty="0"/>
          </a:p>
        </p:txBody>
      </p:sp>
      <p:pic>
        <p:nvPicPr>
          <p:cNvPr id="4" name="Picture 3"/>
          <p:cNvPicPr>
            <a:picLocks noChangeAspect="1"/>
          </p:cNvPicPr>
          <p:nvPr/>
        </p:nvPicPr>
        <p:blipFill>
          <a:blip r:embed="rId3"/>
          <a:stretch>
            <a:fillRect/>
          </a:stretch>
        </p:blipFill>
        <p:spPr>
          <a:xfrm>
            <a:off x="1366650" y="699927"/>
            <a:ext cx="5597618" cy="4132184"/>
          </a:xfrm>
          <a:prstGeom prst="rect">
            <a:avLst/>
          </a:prstGeom>
        </p:spPr>
      </p:pic>
    </p:spTree>
    <p:extLst>
      <p:ext uri="{BB962C8B-B14F-4D97-AF65-F5344CB8AC3E}">
        <p14:creationId xmlns:p14="http://schemas.microsoft.com/office/powerpoint/2010/main" val="3721986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4"/>
          </p:nvPr>
        </p:nvSpPr>
        <p:spPr/>
        <p:txBody>
          <a:bodyPr/>
          <a:lstStyle/>
          <a:p>
            <a:pPr marL="285750" indent="-285750">
              <a:buFont typeface="Arial" panose="020B0604020202020204" pitchFamily="34" charset="0"/>
              <a:buChar char="•"/>
            </a:pPr>
            <a:r>
              <a:rPr lang="en-US" sz="2000" b="1" dirty="0"/>
              <a:t>What is PFAS and where does it come from? </a:t>
            </a:r>
          </a:p>
          <a:p>
            <a:pPr marL="285750" indent="-285750">
              <a:buFont typeface="Arial" panose="020B0604020202020204" pitchFamily="34" charset="0"/>
              <a:buChar char="•"/>
            </a:pPr>
            <a:r>
              <a:rPr lang="en-US" sz="2000" b="1" dirty="0"/>
              <a:t>What are the regulations? </a:t>
            </a:r>
          </a:p>
          <a:p>
            <a:pPr marL="285750" indent="-285750">
              <a:buFont typeface="Arial" panose="020B0604020202020204" pitchFamily="34" charset="0"/>
              <a:buChar char="•"/>
            </a:pPr>
            <a:r>
              <a:rPr lang="en-US" sz="2000" b="1" dirty="0"/>
              <a:t>Treatment and disposal options</a:t>
            </a:r>
          </a:p>
          <a:p>
            <a:pPr marL="285750" indent="-285750">
              <a:buFont typeface="Arial" panose="020B0604020202020204" pitchFamily="34" charset="0"/>
              <a:buChar char="•"/>
            </a:pPr>
            <a:r>
              <a:rPr lang="en-US" sz="2000" b="1" dirty="0"/>
              <a:t>Next Steps</a:t>
            </a:r>
          </a:p>
          <a:p>
            <a:endParaRPr lang="en-US" dirty="0"/>
          </a:p>
        </p:txBody>
      </p:sp>
      <p:sp>
        <p:nvSpPr>
          <p:cNvPr id="4" name="Content Placeholder 3"/>
          <p:cNvSpPr>
            <a:spLocks noGrp="1"/>
          </p:cNvSpPr>
          <p:nvPr>
            <p:ph idx="13"/>
          </p:nvPr>
        </p:nvSpPr>
        <p:spPr/>
        <p:txBody>
          <a:bodyPr/>
          <a:lstStyle/>
          <a:p>
            <a:r>
              <a:rPr lang="en-US" dirty="0"/>
              <a:t>overview</a:t>
            </a:r>
          </a:p>
        </p:txBody>
      </p:sp>
    </p:spTree>
    <p:extLst>
      <p:ext uri="{BB962C8B-B14F-4D97-AF65-F5344CB8AC3E}">
        <p14:creationId xmlns:p14="http://schemas.microsoft.com/office/powerpoint/2010/main" val="2952227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4"/>
          </p:nvPr>
        </p:nvSpPr>
        <p:spPr>
          <a:xfrm>
            <a:off x="702729" y="1158375"/>
            <a:ext cx="7670805" cy="3832725"/>
          </a:xfrm>
        </p:spPr>
        <p:txBody>
          <a:bodyPr>
            <a:normAutofit/>
          </a:bodyPr>
          <a:lstStyle/>
          <a:p>
            <a:r>
              <a:rPr lang="en-US" b="1" dirty="0"/>
              <a:t>Policy 20-1: Policy for Interpreting the Narrative Water Quality Standards for Per- and Polyfluoroalkyl Substances (PFAS)</a:t>
            </a:r>
          </a:p>
          <a:p>
            <a:pPr marL="285750" indent="-285750">
              <a:buFont typeface="Arial" panose="020B0604020202020204" pitchFamily="34" charset="0"/>
              <a:buChar char="•"/>
            </a:pPr>
            <a:r>
              <a:rPr lang="en-US" dirty="0"/>
              <a:t>Cumulative threshold of 70 </a:t>
            </a:r>
            <a:r>
              <a:rPr lang="en-US" dirty="0" err="1"/>
              <a:t>ppt</a:t>
            </a:r>
            <a:r>
              <a:rPr lang="en-US" dirty="0"/>
              <a:t> for specific PFAS (PFOA, PFOS, PFNA, </a:t>
            </a:r>
            <a:r>
              <a:rPr lang="en-US" dirty="0" err="1"/>
              <a:t>PFHxS</a:t>
            </a:r>
            <a:r>
              <a:rPr lang="en-US" dirty="0"/>
              <a:t>, PFBS) + “parent compounds”</a:t>
            </a:r>
          </a:p>
          <a:p>
            <a:pPr marL="285750" indent="-285750">
              <a:buFont typeface="Arial" panose="020B0604020202020204" pitchFamily="34" charset="0"/>
              <a:buChar char="•"/>
            </a:pPr>
            <a:r>
              <a:rPr lang="en-US" dirty="0"/>
              <a:t>Focus on monitoring </a:t>
            </a:r>
          </a:p>
          <a:p>
            <a:pPr marL="742950" lvl="1" indent="-285750">
              <a:buFont typeface="Arial" panose="020B0604020202020204" pitchFamily="34" charset="0"/>
              <a:buChar char="•"/>
            </a:pPr>
            <a:r>
              <a:rPr lang="en-US" sz="1400" dirty="0"/>
              <a:t>“permittee shall furnish to the division any information which the division may request to determine whether cause exists for modifying or revoking or reissuing the permit”</a:t>
            </a:r>
          </a:p>
          <a:p>
            <a:pPr marL="285750" indent="-285750">
              <a:buFont typeface="Arial" panose="020B0604020202020204" pitchFamily="34" charset="0"/>
              <a:buChar char="•"/>
            </a:pPr>
            <a:r>
              <a:rPr lang="en-US" dirty="0"/>
              <a:t>Effluent limits: </a:t>
            </a:r>
            <a:r>
              <a:rPr lang="en-US" sz="1400" dirty="0"/>
              <a:t>30-day and daily maximum limits a possibility </a:t>
            </a:r>
          </a:p>
          <a:p>
            <a:pPr marL="742950" lvl="1" indent="-285750">
              <a:buFont typeface="Arial" panose="020B0604020202020204" pitchFamily="34" charset="0"/>
              <a:buChar char="•"/>
            </a:pPr>
            <a:r>
              <a:rPr lang="en-US" sz="1400" dirty="0"/>
              <a:t>Problems: there isn’t a certified lab method, false positives are common, treatment and disposal very difficult, likelihood of majority of PFAS originating from people’s homes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lvl="1"/>
            <a:endParaRPr lang="en-US" sz="1400" dirty="0"/>
          </a:p>
        </p:txBody>
      </p:sp>
      <p:sp>
        <p:nvSpPr>
          <p:cNvPr id="4" name="Content Placeholder 3"/>
          <p:cNvSpPr>
            <a:spLocks noGrp="1"/>
          </p:cNvSpPr>
          <p:nvPr>
            <p:ph idx="13"/>
          </p:nvPr>
        </p:nvSpPr>
        <p:spPr/>
        <p:txBody>
          <a:bodyPr/>
          <a:lstStyle/>
          <a:p>
            <a:r>
              <a:rPr lang="en-US" dirty="0"/>
              <a:t>PFAS Regulations</a:t>
            </a:r>
          </a:p>
        </p:txBody>
      </p:sp>
    </p:spTree>
    <p:extLst>
      <p:ext uri="{BB962C8B-B14F-4D97-AF65-F5344CB8AC3E}">
        <p14:creationId xmlns:p14="http://schemas.microsoft.com/office/powerpoint/2010/main" val="4052029936"/>
      </p:ext>
    </p:extLst>
  </p:cSld>
  <p:clrMapOvr>
    <a:masterClrMapping/>
  </p:clrMapOvr>
  <mc:AlternateContent xmlns:mc="http://schemas.openxmlformats.org/markup-compatibility/2006" xmlns:p14="http://schemas.microsoft.com/office/powerpoint/2010/main">
    <mc:Choice Requires="p14">
      <p:transition spd="slow" p14:dur="2000" advTm="325000"/>
    </mc:Choice>
    <mc:Fallback xmlns="">
      <p:transition spd="slow" advTm="32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en-US" dirty="0"/>
              <a:t>Treatment options</a:t>
            </a:r>
          </a:p>
        </p:txBody>
      </p:sp>
    </p:spTree>
    <p:extLst>
      <p:ext uri="{BB962C8B-B14F-4D97-AF65-F5344CB8AC3E}">
        <p14:creationId xmlns:p14="http://schemas.microsoft.com/office/powerpoint/2010/main" val="2375483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p:txBody>
          <a:bodyPr/>
          <a:lstStyle/>
          <a:p>
            <a:r>
              <a:rPr lang="en-US" dirty="0"/>
              <a:t>treatment</a:t>
            </a:r>
          </a:p>
        </p:txBody>
      </p:sp>
      <p:pic>
        <p:nvPicPr>
          <p:cNvPr id="3" name="Picture 2" descr="Stainless Steel Lord of the Rings jewelry The One Ring Power s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23" y="2206576"/>
            <a:ext cx="1369433" cy="13694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andalf | The One Wiki to Rule Them All | Fand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8956" y="1835133"/>
            <a:ext cx="1534550" cy="19343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ord of the Rings' Mount Doom Worries Scientists Over Increasing ..."/>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40960" y="1576989"/>
            <a:ext cx="4069562" cy="2450594"/>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3514298" y="2579077"/>
            <a:ext cx="950869" cy="312215"/>
          </a:xfrm>
          <a:prstGeom prst="rightArrow">
            <a:avLst/>
          </a:prstGeom>
          <a:solidFill>
            <a:srgbClr val="373B43"/>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3631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p:txBody>
          <a:bodyPr/>
          <a:lstStyle/>
          <a:p>
            <a:r>
              <a:rPr lang="en-US" dirty="0"/>
              <a:t>treatment</a:t>
            </a:r>
          </a:p>
        </p:txBody>
      </p:sp>
      <p:sp>
        <p:nvSpPr>
          <p:cNvPr id="3" name="Content Placeholder 2"/>
          <p:cNvSpPr>
            <a:spLocks noGrp="1"/>
          </p:cNvSpPr>
          <p:nvPr>
            <p:ph idx="14"/>
          </p:nvPr>
        </p:nvSpPr>
        <p:spPr>
          <a:xfrm>
            <a:off x="743761" y="791830"/>
            <a:ext cx="7796502" cy="3841448"/>
          </a:xfrm>
        </p:spPr>
        <p:txBody>
          <a:bodyPr>
            <a:normAutofit fontScale="92500" lnSpcReduction="10000"/>
          </a:bodyPr>
          <a:lstStyle/>
          <a:p>
            <a:r>
              <a:rPr lang="en-US" sz="1500" b="1" dirty="0"/>
              <a:t>Treating PFAS in water</a:t>
            </a:r>
          </a:p>
          <a:p>
            <a:endParaRPr lang="en-US" dirty="0"/>
          </a:p>
          <a:p>
            <a:pPr marL="285750" indent="-285750">
              <a:buFont typeface="Arial" panose="020B0604020202020204" pitchFamily="34" charset="0"/>
              <a:buChar char="•"/>
            </a:pPr>
            <a:r>
              <a:rPr lang="en-US" dirty="0"/>
              <a:t>Reverse osmosis </a:t>
            </a:r>
          </a:p>
          <a:p>
            <a:pPr marL="742950" lvl="1" indent="-285750">
              <a:buFont typeface="Arial" panose="020B0604020202020204" pitchFamily="34" charset="0"/>
              <a:buChar char="•"/>
            </a:pPr>
            <a:r>
              <a:rPr lang="en-US" sz="1300" dirty="0"/>
              <a:t>Fluorinated carbon chain adheres to semipermeable membrane</a:t>
            </a:r>
          </a:p>
          <a:p>
            <a:pPr marL="742950" lvl="1" indent="-285750">
              <a:buFont typeface="Arial" panose="020B0604020202020204" pitchFamily="34" charset="0"/>
              <a:buChar char="•"/>
            </a:pPr>
            <a:r>
              <a:rPr lang="en-US" sz="1300" dirty="0"/>
              <a:t>90-99% removal</a:t>
            </a:r>
          </a:p>
          <a:p>
            <a:pPr marL="742950" lvl="1" indent="-285750">
              <a:buFont typeface="Arial" panose="020B0604020202020204" pitchFamily="34" charset="0"/>
              <a:buChar char="•"/>
            </a:pPr>
            <a:r>
              <a:rPr lang="en-US" sz="1300" dirty="0"/>
              <a:t>$100+ million capital for SPWRP</a:t>
            </a:r>
          </a:p>
          <a:p>
            <a:pPr marL="742950" lvl="1" indent="-285750">
              <a:buFont typeface="Arial" panose="020B0604020202020204" pitchFamily="34" charset="0"/>
              <a:buChar char="•"/>
            </a:pPr>
            <a:r>
              <a:rPr lang="en-US" sz="1300" dirty="0"/>
              <a:t>Creates a concentrated waste stream</a:t>
            </a:r>
          </a:p>
          <a:p>
            <a:endParaRPr lang="en-US" dirty="0"/>
          </a:p>
          <a:p>
            <a:pPr marL="285750" indent="-285750">
              <a:buFont typeface="Arial" panose="020B0604020202020204" pitchFamily="34" charset="0"/>
              <a:buChar char="•"/>
            </a:pPr>
            <a:r>
              <a:rPr lang="en-US" dirty="0"/>
              <a:t>Ion exchange</a:t>
            </a:r>
          </a:p>
          <a:p>
            <a:pPr marL="742950" lvl="1" indent="-285750">
              <a:buFont typeface="Arial" panose="020B0604020202020204" pitchFamily="34" charset="0"/>
              <a:buChar char="•"/>
            </a:pPr>
            <a:r>
              <a:rPr lang="en-US" sz="1300" dirty="0"/>
              <a:t>Fluorinated carbon chain adsorbs to media</a:t>
            </a:r>
          </a:p>
          <a:p>
            <a:pPr marL="742950" lvl="1" indent="-285750">
              <a:buFont typeface="Arial" panose="020B0604020202020204" pitchFamily="34" charset="0"/>
              <a:buChar char="•"/>
            </a:pPr>
            <a:r>
              <a:rPr lang="en-US" sz="1300" dirty="0"/>
              <a:t>90-99% removal</a:t>
            </a:r>
          </a:p>
          <a:p>
            <a:pPr marL="742950" lvl="1" indent="-285750">
              <a:buFont typeface="Arial" panose="020B0604020202020204" pitchFamily="34" charset="0"/>
              <a:buChar char="•"/>
            </a:pPr>
            <a:r>
              <a:rPr lang="en-US" sz="1300" dirty="0"/>
              <a:t>Peterson Air Base spent $50+ million for 1.7 MGD treatment system</a:t>
            </a:r>
          </a:p>
          <a:p>
            <a:pPr marL="742950" lvl="1" indent="-285750">
              <a:buFont typeface="Arial" panose="020B0604020202020204" pitchFamily="34" charset="0"/>
              <a:buChar char="•"/>
            </a:pPr>
            <a:r>
              <a:rPr lang="en-US" sz="1300" dirty="0"/>
              <a:t>Creates a concentrated waste stream</a:t>
            </a:r>
          </a:p>
          <a:p>
            <a:pPr lvl="1"/>
            <a:endParaRPr lang="en-US" sz="1200" dirty="0"/>
          </a:p>
          <a:p>
            <a:pPr marL="285750" indent="-285750">
              <a:buFont typeface="Arial" panose="020B0604020202020204" pitchFamily="34" charset="0"/>
              <a:buChar char="•"/>
            </a:pPr>
            <a:r>
              <a:rPr lang="en-US" dirty="0"/>
              <a:t>Granular activated carbon (GAC) </a:t>
            </a:r>
          </a:p>
          <a:p>
            <a:pPr marL="742950" lvl="1" indent="-285750">
              <a:buFont typeface="Arial" panose="020B0604020202020204" pitchFamily="34" charset="0"/>
              <a:buChar char="•"/>
            </a:pPr>
            <a:r>
              <a:rPr lang="en-US" sz="1300" dirty="0"/>
              <a:t>Fluorinated carbon chain adheres to surface of granular media </a:t>
            </a:r>
          </a:p>
          <a:p>
            <a:pPr marL="742950" lvl="1" indent="-285750">
              <a:buFont typeface="Arial" panose="020B0604020202020204" pitchFamily="34" charset="0"/>
              <a:buChar char="•"/>
            </a:pPr>
            <a:r>
              <a:rPr lang="en-US" sz="1300" dirty="0"/>
              <a:t>89-98% removal</a:t>
            </a:r>
          </a:p>
          <a:p>
            <a:pPr marL="742950" lvl="1" indent="-285750">
              <a:buFont typeface="Arial" panose="020B0604020202020204" pitchFamily="34" charset="0"/>
              <a:buChar char="•"/>
            </a:pPr>
            <a:r>
              <a:rPr lang="en-US" sz="1300" dirty="0"/>
              <a:t>Creates a concentrated waste stream</a:t>
            </a:r>
          </a:p>
          <a:p>
            <a:endParaRPr lang="en-US" dirty="0"/>
          </a:p>
          <a:p>
            <a:pPr marL="285750" indent="-285750">
              <a:buFont typeface="Arial" panose="020B0604020202020204" pitchFamily="34" charset="0"/>
              <a:buChar char="•"/>
            </a:pPr>
            <a:endParaRPr lang="en-US" dirty="0"/>
          </a:p>
        </p:txBody>
      </p:sp>
      <p:sp>
        <p:nvSpPr>
          <p:cNvPr id="4" name="Rectangle 3"/>
          <p:cNvSpPr/>
          <p:nvPr/>
        </p:nvSpPr>
        <p:spPr>
          <a:xfrm>
            <a:off x="0" y="4759500"/>
            <a:ext cx="7052086" cy="400110"/>
          </a:xfrm>
          <a:prstGeom prst="rect">
            <a:avLst/>
          </a:prstGeom>
        </p:spPr>
        <p:txBody>
          <a:bodyPr wrap="square">
            <a:spAutoFit/>
          </a:bodyPr>
          <a:lstStyle/>
          <a:p>
            <a:r>
              <a:rPr lang="en-US" sz="1000" dirty="0">
                <a:hlinkClick r:id="rId2"/>
              </a:rPr>
              <a:t>https://pfas-1.itrcweb.org/wp-content/uploads/2018/03/pfas_fact_sheet_remediation_3_15_18.pdf</a:t>
            </a:r>
            <a:endParaRPr lang="en-US" sz="1000" dirty="0"/>
          </a:p>
          <a:p>
            <a:r>
              <a:rPr lang="en-US" sz="1000" dirty="0">
                <a:hlinkClick r:id="rId3"/>
              </a:rPr>
              <a:t>https://www.colorado.gov/pacific/cdphe/PFCs/PFAS-Narrative-Policy-Work-Group</a:t>
            </a:r>
            <a:endParaRPr lang="en-US" sz="1000" dirty="0"/>
          </a:p>
        </p:txBody>
      </p:sp>
    </p:spTree>
    <p:extLst>
      <p:ext uri="{BB962C8B-B14F-4D97-AF65-F5344CB8AC3E}">
        <p14:creationId xmlns:p14="http://schemas.microsoft.com/office/powerpoint/2010/main" val="1466912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p:txBody>
          <a:bodyPr/>
          <a:lstStyle/>
          <a:p>
            <a:r>
              <a:rPr lang="en-US" dirty="0"/>
              <a:t>treatment</a:t>
            </a:r>
          </a:p>
        </p:txBody>
      </p:sp>
      <p:sp>
        <p:nvSpPr>
          <p:cNvPr id="3" name="Content Placeholder 2"/>
          <p:cNvSpPr>
            <a:spLocks noGrp="1"/>
          </p:cNvSpPr>
          <p:nvPr>
            <p:ph idx="14"/>
          </p:nvPr>
        </p:nvSpPr>
        <p:spPr>
          <a:xfrm>
            <a:off x="743761" y="791830"/>
            <a:ext cx="7796502" cy="3841448"/>
          </a:xfrm>
        </p:spPr>
        <p:txBody>
          <a:bodyPr>
            <a:normAutofit fontScale="92500" lnSpcReduction="10000"/>
          </a:bodyPr>
          <a:lstStyle/>
          <a:p>
            <a:r>
              <a:rPr lang="en-US" sz="1500" b="1" dirty="0"/>
              <a:t>Treating PFAS in water</a:t>
            </a:r>
          </a:p>
          <a:p>
            <a:endParaRPr lang="en-US" dirty="0"/>
          </a:p>
          <a:p>
            <a:pPr marL="285750" indent="-285750">
              <a:buFont typeface="Arial" panose="020B0604020202020204" pitchFamily="34" charset="0"/>
              <a:buChar char="•"/>
            </a:pPr>
            <a:r>
              <a:rPr lang="en-US" dirty="0"/>
              <a:t>Reverse osmosis </a:t>
            </a:r>
          </a:p>
          <a:p>
            <a:pPr marL="742950" lvl="1" indent="-285750">
              <a:buFont typeface="Arial" panose="020B0604020202020204" pitchFamily="34" charset="0"/>
              <a:buChar char="•"/>
            </a:pPr>
            <a:r>
              <a:rPr lang="en-US" sz="1300" dirty="0"/>
              <a:t>Fluorinated carbon chain adheres to semipermeable membrane</a:t>
            </a:r>
          </a:p>
          <a:p>
            <a:pPr marL="742950" lvl="1" indent="-285750">
              <a:buFont typeface="Arial" panose="020B0604020202020204" pitchFamily="34" charset="0"/>
              <a:buChar char="•"/>
            </a:pPr>
            <a:r>
              <a:rPr lang="en-US" sz="1300" dirty="0"/>
              <a:t>90-99% removal</a:t>
            </a:r>
          </a:p>
          <a:p>
            <a:pPr marL="742950" lvl="1" indent="-285750">
              <a:buFont typeface="Arial" panose="020B0604020202020204" pitchFamily="34" charset="0"/>
              <a:buChar char="•"/>
            </a:pPr>
            <a:r>
              <a:rPr lang="en-US" sz="1300" dirty="0"/>
              <a:t>$100+ million capital for SPWRP</a:t>
            </a:r>
          </a:p>
          <a:p>
            <a:pPr marL="742950" lvl="1" indent="-285750">
              <a:buFont typeface="Arial" panose="020B0604020202020204" pitchFamily="34" charset="0"/>
              <a:buChar char="•"/>
            </a:pPr>
            <a:r>
              <a:rPr lang="en-US" sz="1300" b="1" dirty="0"/>
              <a:t>Creates a concentrated waste stream</a:t>
            </a:r>
          </a:p>
          <a:p>
            <a:endParaRPr lang="en-US" dirty="0"/>
          </a:p>
          <a:p>
            <a:pPr marL="285750" indent="-285750">
              <a:buFont typeface="Arial" panose="020B0604020202020204" pitchFamily="34" charset="0"/>
              <a:buChar char="•"/>
            </a:pPr>
            <a:r>
              <a:rPr lang="en-US" dirty="0"/>
              <a:t>Ion exchange</a:t>
            </a:r>
          </a:p>
          <a:p>
            <a:pPr marL="742950" lvl="1" indent="-285750">
              <a:buFont typeface="Arial" panose="020B0604020202020204" pitchFamily="34" charset="0"/>
              <a:buChar char="•"/>
            </a:pPr>
            <a:r>
              <a:rPr lang="en-US" sz="1300" dirty="0"/>
              <a:t>Fluorinated carbon chain adsorbs to media</a:t>
            </a:r>
          </a:p>
          <a:p>
            <a:pPr marL="742950" lvl="1" indent="-285750">
              <a:buFont typeface="Arial" panose="020B0604020202020204" pitchFamily="34" charset="0"/>
              <a:buChar char="•"/>
            </a:pPr>
            <a:r>
              <a:rPr lang="en-US" sz="1300" dirty="0"/>
              <a:t>90-99% removal</a:t>
            </a:r>
          </a:p>
          <a:p>
            <a:pPr marL="742950" lvl="1" indent="-285750">
              <a:buFont typeface="Arial" panose="020B0604020202020204" pitchFamily="34" charset="0"/>
              <a:buChar char="•"/>
            </a:pPr>
            <a:r>
              <a:rPr lang="en-US" sz="1300" dirty="0"/>
              <a:t>Peterson Air Base spent $50+ million for 1.7 MGD treatment system</a:t>
            </a:r>
          </a:p>
          <a:p>
            <a:pPr marL="742950" lvl="1" indent="-285750">
              <a:buFont typeface="Arial" panose="020B0604020202020204" pitchFamily="34" charset="0"/>
              <a:buChar char="•"/>
            </a:pPr>
            <a:r>
              <a:rPr lang="en-US" sz="1300" b="1" dirty="0"/>
              <a:t>Creates a concentrated waste stream</a:t>
            </a:r>
          </a:p>
          <a:p>
            <a:pPr lvl="1"/>
            <a:endParaRPr lang="en-US" sz="1200" dirty="0"/>
          </a:p>
          <a:p>
            <a:pPr marL="285750" indent="-285750">
              <a:buFont typeface="Arial" panose="020B0604020202020204" pitchFamily="34" charset="0"/>
              <a:buChar char="•"/>
            </a:pPr>
            <a:r>
              <a:rPr lang="en-US" dirty="0"/>
              <a:t>Granular activated carbon (GAC) </a:t>
            </a:r>
          </a:p>
          <a:p>
            <a:pPr marL="742950" lvl="1" indent="-285750">
              <a:buFont typeface="Arial" panose="020B0604020202020204" pitchFamily="34" charset="0"/>
              <a:buChar char="•"/>
            </a:pPr>
            <a:r>
              <a:rPr lang="en-US" sz="1300" dirty="0"/>
              <a:t>Fluorinated carbon chain adheres to surface of granular media </a:t>
            </a:r>
          </a:p>
          <a:p>
            <a:pPr marL="742950" lvl="1" indent="-285750">
              <a:buFont typeface="Arial" panose="020B0604020202020204" pitchFamily="34" charset="0"/>
              <a:buChar char="•"/>
            </a:pPr>
            <a:r>
              <a:rPr lang="en-US" sz="1300" dirty="0"/>
              <a:t>89-98% removal</a:t>
            </a:r>
          </a:p>
          <a:p>
            <a:pPr marL="742950" lvl="1" indent="-285750">
              <a:buFont typeface="Arial" panose="020B0604020202020204" pitchFamily="34" charset="0"/>
              <a:buChar char="•"/>
            </a:pPr>
            <a:r>
              <a:rPr lang="en-US" sz="1300" b="1" dirty="0"/>
              <a:t>Creates a concentrated waste stream</a:t>
            </a:r>
          </a:p>
          <a:p>
            <a:endParaRPr lang="en-US" dirty="0"/>
          </a:p>
          <a:p>
            <a:pPr marL="285750" indent="-285750">
              <a:buFont typeface="Arial" panose="020B0604020202020204" pitchFamily="34" charset="0"/>
              <a:buChar char="•"/>
            </a:pPr>
            <a:endParaRPr lang="en-US" dirty="0"/>
          </a:p>
        </p:txBody>
      </p:sp>
      <p:sp>
        <p:nvSpPr>
          <p:cNvPr id="4" name="Rectangle 3"/>
          <p:cNvSpPr/>
          <p:nvPr/>
        </p:nvSpPr>
        <p:spPr>
          <a:xfrm>
            <a:off x="0" y="4759500"/>
            <a:ext cx="7052086" cy="400110"/>
          </a:xfrm>
          <a:prstGeom prst="rect">
            <a:avLst/>
          </a:prstGeom>
        </p:spPr>
        <p:txBody>
          <a:bodyPr wrap="square">
            <a:spAutoFit/>
          </a:bodyPr>
          <a:lstStyle/>
          <a:p>
            <a:r>
              <a:rPr lang="en-US" sz="1000" dirty="0">
                <a:hlinkClick r:id="rId2"/>
              </a:rPr>
              <a:t>https://pfas-1.itrcweb.org/wp-content/uploads/2018/03/pfas_fact_sheet_remediation_3_15_18.pdf</a:t>
            </a:r>
            <a:endParaRPr lang="en-US" sz="1000" dirty="0"/>
          </a:p>
          <a:p>
            <a:r>
              <a:rPr lang="en-US" sz="1000" dirty="0">
                <a:hlinkClick r:id="rId3"/>
              </a:rPr>
              <a:t>https://www.colorado.gov/pacific/cdphe/PFCs/PFAS-Narrative-Policy-Work-Group</a:t>
            </a:r>
            <a:endParaRPr lang="en-US" sz="1000" dirty="0"/>
          </a:p>
        </p:txBody>
      </p:sp>
    </p:spTree>
    <p:extLst>
      <p:ext uri="{BB962C8B-B14F-4D97-AF65-F5344CB8AC3E}">
        <p14:creationId xmlns:p14="http://schemas.microsoft.com/office/powerpoint/2010/main" val="1740204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p:txBody>
          <a:bodyPr/>
          <a:lstStyle/>
          <a:p>
            <a:r>
              <a:rPr lang="en-US" dirty="0"/>
              <a:t>treatment</a:t>
            </a:r>
          </a:p>
        </p:txBody>
      </p:sp>
      <p:sp>
        <p:nvSpPr>
          <p:cNvPr id="3" name="Content Placeholder 2"/>
          <p:cNvSpPr>
            <a:spLocks noGrp="1"/>
          </p:cNvSpPr>
          <p:nvPr>
            <p:ph idx="14"/>
          </p:nvPr>
        </p:nvSpPr>
        <p:spPr>
          <a:xfrm>
            <a:off x="702729" y="847713"/>
            <a:ext cx="7670805" cy="3125757"/>
          </a:xfrm>
        </p:spPr>
        <p:txBody>
          <a:bodyPr/>
          <a:lstStyle/>
          <a:p>
            <a:r>
              <a:rPr lang="en-US" b="1" dirty="0"/>
              <a:t>Disposal options</a:t>
            </a:r>
          </a:p>
          <a:p>
            <a:endParaRPr lang="en-US" dirty="0"/>
          </a:p>
          <a:p>
            <a:r>
              <a:rPr lang="en-US" dirty="0"/>
              <a:t>Haul it to a landfill</a:t>
            </a:r>
          </a:p>
          <a:p>
            <a:pPr marL="285750" indent="-285750">
              <a:buFont typeface="Arial" panose="020B0604020202020204" pitchFamily="34" charset="0"/>
              <a:buChar char="•"/>
            </a:pPr>
            <a:r>
              <a:rPr lang="en-US" dirty="0"/>
              <a:t>No landfills in Colorado will take PFAS</a:t>
            </a:r>
          </a:p>
          <a:p>
            <a:pPr marL="285750" indent="-285750">
              <a:buFont typeface="Arial" panose="020B0604020202020204" pitchFamily="34" charset="0"/>
              <a:buChar char="•"/>
            </a:pPr>
            <a:r>
              <a:rPr lang="en-US" dirty="0"/>
              <a:t>What about landfill leachate? </a:t>
            </a:r>
          </a:p>
          <a:p>
            <a:pPr marL="285750" indent="-285750">
              <a:buFont typeface="Arial" panose="020B0604020202020204" pitchFamily="34" charset="0"/>
              <a:buChar char="•"/>
            </a:pPr>
            <a:endParaRPr lang="en-US" dirty="0"/>
          </a:p>
          <a:p>
            <a:r>
              <a:rPr lang="en-US" dirty="0">
                <a:latin typeface="Arial" panose="020B0604020202020204" pitchFamily="34" charset="0"/>
                <a:cs typeface="Arial" panose="020B0604020202020204" pitchFamily="34" charset="0"/>
              </a:rPr>
              <a:t>Burn it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900ºC (1652ºF) for 30 minutes results in 99.9% destruction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Very energy intensive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PFAS may become more bioavailable via inhalation </a:t>
            </a:r>
          </a:p>
          <a:p>
            <a:pPr marL="285750" indent="-285750">
              <a:buFont typeface="Arial" panose="020B0604020202020204" pitchFamily="34" charset="0"/>
              <a:buChar char="•"/>
            </a:pPr>
            <a:endParaRPr lang="en-US" dirty="0"/>
          </a:p>
        </p:txBody>
      </p:sp>
      <p:sp>
        <p:nvSpPr>
          <p:cNvPr id="4" name="Rectangle 3"/>
          <p:cNvSpPr/>
          <p:nvPr/>
        </p:nvSpPr>
        <p:spPr>
          <a:xfrm>
            <a:off x="0" y="4898095"/>
            <a:ext cx="4572000" cy="215444"/>
          </a:xfrm>
          <a:prstGeom prst="rect">
            <a:avLst/>
          </a:prstGeom>
        </p:spPr>
        <p:txBody>
          <a:bodyPr>
            <a:spAutoFit/>
          </a:bodyPr>
          <a:lstStyle/>
          <a:p>
            <a:r>
              <a:rPr lang="en-US" sz="800" dirty="0">
                <a:hlinkClick r:id="rId3"/>
              </a:rPr>
              <a:t>https://pfas-1.itrcweb.org/wp-content/uploads/2018/03/pfas_fact_sheet_remediation_3_15_18.pdf</a:t>
            </a:r>
            <a:endParaRPr lang="en-US" sz="800" dirty="0"/>
          </a:p>
        </p:txBody>
      </p:sp>
    </p:spTree>
    <p:extLst>
      <p:ext uri="{BB962C8B-B14F-4D97-AF65-F5344CB8AC3E}">
        <p14:creationId xmlns:p14="http://schemas.microsoft.com/office/powerpoint/2010/main" val="2213325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en-US" dirty="0"/>
              <a:t>Next steps</a:t>
            </a:r>
          </a:p>
        </p:txBody>
      </p:sp>
    </p:spTree>
    <p:extLst>
      <p:ext uri="{BB962C8B-B14F-4D97-AF65-F5344CB8AC3E}">
        <p14:creationId xmlns:p14="http://schemas.microsoft.com/office/powerpoint/2010/main" val="3678231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4"/>
          </p:nvPr>
        </p:nvSpPr>
        <p:spPr>
          <a:xfrm>
            <a:off x="668130" y="784694"/>
            <a:ext cx="7670805" cy="3601194"/>
          </a:xfrm>
        </p:spPr>
        <p:txBody>
          <a:bodyPr>
            <a:normAutofit/>
          </a:bodyPr>
          <a:lstStyle/>
          <a:p>
            <a:endParaRPr lang="en-US" dirty="0"/>
          </a:p>
          <a:p>
            <a:r>
              <a:rPr lang="en-US" dirty="0"/>
              <a:t>Pretty darn tough. </a:t>
            </a:r>
          </a:p>
          <a:p>
            <a:pPr marL="285750" indent="-285750">
              <a:buFont typeface="Arial" panose="020B0604020202020204" pitchFamily="34" charset="0"/>
              <a:buChar char="•"/>
            </a:pPr>
            <a:r>
              <a:rPr lang="en-US" dirty="0"/>
              <a:t>24-hour composite, can’t use an autosampler</a:t>
            </a:r>
          </a:p>
          <a:p>
            <a:pPr marL="285750" indent="-285750">
              <a:buFont typeface="Arial" panose="020B0604020202020204" pitchFamily="34" charset="0"/>
              <a:buChar char="•"/>
            </a:pPr>
            <a:r>
              <a:rPr lang="en-US" dirty="0"/>
              <a:t>Avoid PFAS-containing material (shampoo, sunscreen, deodorant, water-resistant clothing, laundry detergent, fast food wrappers, etc.)</a:t>
            </a:r>
          </a:p>
          <a:p>
            <a:pPr marL="285750" indent="-285750">
              <a:buFont typeface="Arial" panose="020B0604020202020204" pitchFamily="34" charset="0"/>
              <a:buChar char="•"/>
            </a:pPr>
            <a:r>
              <a:rPr lang="en-US" dirty="0"/>
              <a:t>Detailed sampling plan</a:t>
            </a:r>
          </a:p>
          <a:p>
            <a:pPr marL="285750" indent="-285750">
              <a:buFont typeface="Arial" panose="020B0604020202020204" pitchFamily="34" charset="0"/>
              <a:buChar char="•"/>
            </a:pPr>
            <a:r>
              <a:rPr lang="en-US" dirty="0"/>
              <a:t>Expensive ($300 per sample + overnight shipping)</a:t>
            </a:r>
          </a:p>
          <a:p>
            <a:pPr marL="285750" indent="-285750">
              <a:buFont typeface="Arial" panose="020B0604020202020204" pitchFamily="34" charset="0"/>
              <a:buChar char="•"/>
            </a:pPr>
            <a:endParaRPr lang="en-US" dirty="0"/>
          </a:p>
          <a:p>
            <a:r>
              <a:rPr lang="en-US" dirty="0"/>
              <a:t>False positives guaranteed. </a:t>
            </a:r>
          </a:p>
          <a:p>
            <a:endParaRPr lang="en-US" dirty="0"/>
          </a:p>
          <a:p>
            <a:endParaRPr lang="en-US" dirty="0"/>
          </a:p>
          <a:p>
            <a:endParaRPr lang="en-US" dirty="0"/>
          </a:p>
          <a:p>
            <a:endParaRPr lang="en-US" dirty="0"/>
          </a:p>
          <a:p>
            <a:pPr lvl="1"/>
            <a:endParaRPr lang="en-US" sz="1400" dirty="0"/>
          </a:p>
        </p:txBody>
      </p:sp>
      <p:sp>
        <p:nvSpPr>
          <p:cNvPr id="4" name="Content Placeholder 4"/>
          <p:cNvSpPr>
            <a:spLocks noGrp="1"/>
          </p:cNvSpPr>
          <p:nvPr>
            <p:ph idx="13"/>
          </p:nvPr>
        </p:nvSpPr>
        <p:spPr>
          <a:xfrm>
            <a:off x="702729" y="249763"/>
            <a:ext cx="5046138" cy="275169"/>
          </a:xfrm>
        </p:spPr>
        <p:txBody>
          <a:bodyPr/>
          <a:lstStyle/>
          <a:p>
            <a:r>
              <a:rPr lang="en-US" dirty="0"/>
              <a:t>sampling</a:t>
            </a:r>
          </a:p>
        </p:txBody>
      </p:sp>
    </p:spTree>
    <p:extLst>
      <p:ext uri="{BB962C8B-B14F-4D97-AF65-F5344CB8AC3E}">
        <p14:creationId xmlns:p14="http://schemas.microsoft.com/office/powerpoint/2010/main" val="1557194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4"/>
          </p:nvPr>
        </p:nvSpPr>
        <p:spPr>
          <a:xfrm>
            <a:off x="668130" y="784694"/>
            <a:ext cx="7670805" cy="3601194"/>
          </a:xfrm>
        </p:spPr>
        <p:txBody>
          <a:bodyPr>
            <a:normAutofit/>
          </a:bodyPr>
          <a:lstStyle/>
          <a:p>
            <a:endParaRPr lang="en-US" dirty="0"/>
          </a:p>
          <a:p>
            <a:r>
              <a:rPr lang="en-US" dirty="0"/>
              <a:t>Pretty darn tough. </a:t>
            </a:r>
          </a:p>
          <a:p>
            <a:pPr marL="285750" indent="-285750">
              <a:buFont typeface="Arial" panose="020B0604020202020204" pitchFamily="34" charset="0"/>
              <a:buChar char="•"/>
            </a:pPr>
            <a:r>
              <a:rPr lang="en-US" dirty="0"/>
              <a:t>24-hour composite, can’t use an autosampler</a:t>
            </a:r>
          </a:p>
          <a:p>
            <a:pPr marL="285750" indent="-285750">
              <a:buFont typeface="Arial" panose="020B0604020202020204" pitchFamily="34" charset="0"/>
              <a:buChar char="•"/>
            </a:pPr>
            <a:r>
              <a:rPr lang="en-US" dirty="0"/>
              <a:t>Avoid PFAS-containing material (shampoo, sunscreen, deodorant, water-resistant clothing, laundry detergent, fast food wrappers, etc.)</a:t>
            </a:r>
          </a:p>
          <a:p>
            <a:pPr marL="285750" indent="-285750">
              <a:buFont typeface="Arial" panose="020B0604020202020204" pitchFamily="34" charset="0"/>
              <a:buChar char="•"/>
            </a:pPr>
            <a:r>
              <a:rPr lang="en-US" dirty="0"/>
              <a:t>Detailed sampling plan</a:t>
            </a:r>
          </a:p>
          <a:p>
            <a:pPr marL="285750" indent="-285750">
              <a:buFont typeface="Arial" panose="020B0604020202020204" pitchFamily="34" charset="0"/>
              <a:buChar char="•"/>
            </a:pPr>
            <a:r>
              <a:rPr lang="en-US" dirty="0"/>
              <a:t>Expensive ($300 per sample + overnight shipping)</a:t>
            </a:r>
          </a:p>
          <a:p>
            <a:pPr marL="285750" indent="-285750">
              <a:buFont typeface="Arial" panose="020B0604020202020204" pitchFamily="34" charset="0"/>
              <a:buChar char="•"/>
            </a:pPr>
            <a:endParaRPr lang="en-US" dirty="0"/>
          </a:p>
          <a:p>
            <a:r>
              <a:rPr lang="en-US" dirty="0"/>
              <a:t>False positives guaranteed. </a:t>
            </a:r>
          </a:p>
          <a:p>
            <a:endParaRPr lang="en-US" dirty="0"/>
          </a:p>
          <a:p>
            <a:endParaRPr lang="en-US" dirty="0"/>
          </a:p>
          <a:p>
            <a:endParaRPr lang="en-US" dirty="0"/>
          </a:p>
          <a:p>
            <a:endParaRPr lang="en-US" dirty="0"/>
          </a:p>
          <a:p>
            <a:pPr lvl="1"/>
            <a:endParaRPr lang="en-US" sz="1400" dirty="0"/>
          </a:p>
        </p:txBody>
      </p:sp>
      <p:sp>
        <p:nvSpPr>
          <p:cNvPr id="4" name="Content Placeholder 4"/>
          <p:cNvSpPr>
            <a:spLocks noGrp="1"/>
          </p:cNvSpPr>
          <p:nvPr>
            <p:ph idx="13"/>
          </p:nvPr>
        </p:nvSpPr>
        <p:spPr>
          <a:xfrm>
            <a:off x="702729" y="249763"/>
            <a:ext cx="5046138" cy="275169"/>
          </a:xfrm>
        </p:spPr>
        <p:txBody>
          <a:bodyPr/>
          <a:lstStyle/>
          <a:p>
            <a:r>
              <a:rPr lang="en-US" dirty="0"/>
              <a:t>sampling</a:t>
            </a:r>
          </a:p>
        </p:txBody>
      </p:sp>
      <p:pic>
        <p:nvPicPr>
          <p:cNvPr id="2" name="Picture 1"/>
          <p:cNvPicPr>
            <a:picLocks noChangeAspect="1"/>
          </p:cNvPicPr>
          <p:nvPr/>
        </p:nvPicPr>
        <p:blipFill>
          <a:blip r:embed="rId3"/>
          <a:stretch>
            <a:fillRect/>
          </a:stretch>
        </p:blipFill>
        <p:spPr>
          <a:xfrm>
            <a:off x="5521502" y="1977081"/>
            <a:ext cx="1810388" cy="3097108"/>
          </a:xfrm>
          <a:prstGeom prst="rect">
            <a:avLst/>
          </a:prstGeom>
        </p:spPr>
      </p:pic>
    </p:spTree>
    <p:extLst>
      <p:ext uri="{BB962C8B-B14F-4D97-AF65-F5344CB8AC3E}">
        <p14:creationId xmlns:p14="http://schemas.microsoft.com/office/powerpoint/2010/main" val="2958672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4"/>
          </p:nvPr>
        </p:nvSpPr>
        <p:spPr>
          <a:xfrm>
            <a:off x="668130" y="784694"/>
            <a:ext cx="7670805" cy="3601194"/>
          </a:xfrm>
        </p:spPr>
        <p:txBody>
          <a:bodyPr>
            <a:normAutofit/>
          </a:bodyPr>
          <a:lstStyle/>
          <a:p>
            <a:endParaRPr lang="en-US" dirty="0"/>
          </a:p>
          <a:p>
            <a:r>
              <a:rPr lang="en-US" dirty="0"/>
              <a:t>Near term: monitoring and source investigation</a:t>
            </a:r>
          </a:p>
          <a:p>
            <a:pPr marL="742950" lvl="1" indent="-285750">
              <a:buFont typeface="Arial" panose="020B0604020202020204" pitchFamily="34" charset="0"/>
              <a:buChar char="•"/>
            </a:pPr>
            <a:r>
              <a:rPr lang="en-US" sz="1400" dirty="0"/>
              <a:t>CDPHE: We will be reliant on WWTP monitoring and source identification efforts to understand extent of the problem</a:t>
            </a:r>
          </a:p>
          <a:p>
            <a:endParaRPr lang="en-US" dirty="0"/>
          </a:p>
          <a:p>
            <a:r>
              <a:rPr lang="en-US" dirty="0"/>
              <a:t>Long term: source control and permit limits? </a:t>
            </a:r>
          </a:p>
          <a:p>
            <a:endParaRPr lang="en-US" sz="1400" dirty="0"/>
          </a:p>
          <a:p>
            <a:r>
              <a:rPr lang="en-US" sz="1400" dirty="0"/>
              <a:t>Public education is public protection </a:t>
            </a:r>
          </a:p>
          <a:p>
            <a:pPr lvl="1"/>
            <a:endParaRPr lang="en-US" sz="1400" dirty="0"/>
          </a:p>
        </p:txBody>
      </p:sp>
      <p:sp>
        <p:nvSpPr>
          <p:cNvPr id="4" name="Content Placeholder 4"/>
          <p:cNvSpPr>
            <a:spLocks noGrp="1"/>
          </p:cNvSpPr>
          <p:nvPr>
            <p:ph idx="13"/>
          </p:nvPr>
        </p:nvSpPr>
        <p:spPr>
          <a:xfrm>
            <a:off x="702729" y="249763"/>
            <a:ext cx="5046138" cy="275169"/>
          </a:xfrm>
        </p:spPr>
        <p:txBody>
          <a:bodyPr/>
          <a:lstStyle/>
          <a:p>
            <a:r>
              <a:rPr lang="en-US" dirty="0"/>
              <a:t>Monitoring and beyond</a:t>
            </a:r>
          </a:p>
        </p:txBody>
      </p:sp>
    </p:spTree>
    <p:extLst>
      <p:ext uri="{BB962C8B-B14F-4D97-AF65-F5344CB8AC3E}">
        <p14:creationId xmlns:p14="http://schemas.microsoft.com/office/powerpoint/2010/main" val="117836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en-US" dirty="0"/>
              <a:t>What is </a:t>
            </a:r>
            <a:r>
              <a:rPr lang="en-US" dirty="0" err="1"/>
              <a:t>pfas</a:t>
            </a:r>
            <a:r>
              <a:rPr lang="en-US" dirty="0"/>
              <a:t>?</a:t>
            </a:r>
          </a:p>
        </p:txBody>
      </p:sp>
    </p:spTree>
    <p:extLst>
      <p:ext uri="{BB962C8B-B14F-4D97-AF65-F5344CB8AC3E}">
        <p14:creationId xmlns:p14="http://schemas.microsoft.com/office/powerpoint/2010/main" val="758547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5347" y="1077704"/>
            <a:ext cx="7132320" cy="3570208"/>
          </a:xfrm>
          <a:prstGeom prst="rect">
            <a:avLst/>
          </a:prstGeom>
          <a:noFill/>
        </p:spPr>
        <p:txBody>
          <a:bodyPr wrap="square" rtlCol="0">
            <a:spAutoFit/>
          </a:bodyPr>
          <a:lstStyle/>
          <a:p>
            <a:r>
              <a:rPr lang="en-US" sz="3600" b="1" dirty="0">
                <a:solidFill>
                  <a:schemeClr val="tx1">
                    <a:lumMod val="65000"/>
                    <a:lumOff val="35000"/>
                  </a:schemeClr>
                </a:solidFill>
                <a:latin typeface="Arial" panose="020B0604020202020204" pitchFamily="34" charset="0"/>
                <a:cs typeface="Arial" panose="020B0604020202020204" pitchFamily="34" charset="0"/>
              </a:rPr>
              <a:t>Resources</a:t>
            </a:r>
          </a:p>
          <a:p>
            <a:endParaRPr lang="en-US" sz="3600" b="1" dirty="0">
              <a:solidFill>
                <a:schemeClr val="tx1">
                  <a:lumMod val="65000"/>
                  <a:lumOff val="35000"/>
                </a:schemeClr>
              </a:solidFill>
              <a:latin typeface="Arial" panose="020B0604020202020204" pitchFamily="34" charset="0"/>
              <a:cs typeface="Arial" panose="020B0604020202020204" pitchFamily="34" charset="0"/>
            </a:endParaRPr>
          </a:p>
          <a:p>
            <a:r>
              <a:rPr lang="en-US" sz="1400" b="1" dirty="0">
                <a:solidFill>
                  <a:schemeClr val="tx1">
                    <a:lumMod val="65000"/>
                    <a:lumOff val="35000"/>
                  </a:schemeClr>
                </a:solidFill>
                <a:latin typeface="Arial" panose="020B0604020202020204" pitchFamily="34" charset="0"/>
                <a:cs typeface="Arial" panose="020B0604020202020204" pitchFamily="34" charset="0"/>
              </a:rPr>
              <a:t>CDPHE: </a:t>
            </a:r>
            <a:r>
              <a:rPr lang="en-US" sz="1400" dirty="0">
                <a:hlinkClick r:id="rId2"/>
              </a:rPr>
              <a:t>https://www.colorado.gov/pacific/cdphe/pfcs</a:t>
            </a:r>
            <a:endParaRPr lang="en-US" sz="1400" dirty="0"/>
          </a:p>
          <a:p>
            <a:endParaRPr lang="en-US" sz="1400" b="1" dirty="0">
              <a:solidFill>
                <a:schemeClr val="tx1">
                  <a:lumMod val="65000"/>
                  <a:lumOff val="35000"/>
                </a:schemeClr>
              </a:solidFill>
              <a:latin typeface="Arial" panose="020B0604020202020204" pitchFamily="34" charset="0"/>
              <a:cs typeface="Arial" panose="020B0604020202020204" pitchFamily="34" charset="0"/>
            </a:endParaRPr>
          </a:p>
          <a:p>
            <a:r>
              <a:rPr lang="en-US" sz="1400" b="1" dirty="0">
                <a:solidFill>
                  <a:schemeClr val="tx1">
                    <a:lumMod val="65000"/>
                    <a:lumOff val="35000"/>
                  </a:schemeClr>
                </a:solidFill>
                <a:latin typeface="Arial" panose="020B0604020202020204" pitchFamily="34" charset="0"/>
                <a:cs typeface="Arial" panose="020B0604020202020204" pitchFamily="34" charset="0"/>
              </a:rPr>
              <a:t>EPA: </a:t>
            </a:r>
            <a:r>
              <a:rPr lang="en-US" sz="1400" dirty="0">
                <a:hlinkClick r:id="rId3"/>
              </a:rPr>
              <a:t>https://www.epa.gov/pfas</a:t>
            </a:r>
            <a:endParaRPr lang="en-US" sz="1400" dirty="0"/>
          </a:p>
          <a:p>
            <a:endParaRPr lang="en-US" sz="1400" b="1" dirty="0">
              <a:solidFill>
                <a:schemeClr val="tx1">
                  <a:lumMod val="65000"/>
                  <a:lumOff val="35000"/>
                </a:schemeClr>
              </a:solidFill>
              <a:latin typeface="Arial" panose="020B0604020202020204" pitchFamily="34" charset="0"/>
              <a:cs typeface="Arial" panose="020B0604020202020204" pitchFamily="34" charset="0"/>
            </a:endParaRPr>
          </a:p>
          <a:p>
            <a:r>
              <a:rPr lang="en-US" sz="1400" b="1" dirty="0">
                <a:solidFill>
                  <a:schemeClr val="tx1">
                    <a:lumMod val="65000"/>
                    <a:lumOff val="35000"/>
                  </a:schemeClr>
                </a:solidFill>
                <a:latin typeface="Arial" panose="020B0604020202020204" pitchFamily="34" charset="0"/>
                <a:cs typeface="Arial" panose="020B0604020202020204" pitchFamily="34" charset="0"/>
              </a:rPr>
              <a:t>PFAS Infographic: </a:t>
            </a:r>
            <a:r>
              <a:rPr lang="en-US" sz="1400" dirty="0">
                <a:hlinkClick r:id="rId4"/>
              </a:rPr>
              <a:t>https://www.epa.gov/sites/production/files/2018-03/documents/pfasv15_2pg_0.pdf</a:t>
            </a:r>
            <a:endParaRPr lang="en-US" sz="1400" dirty="0"/>
          </a:p>
          <a:p>
            <a:endParaRPr lang="en-US" sz="1400" b="1" dirty="0">
              <a:solidFill>
                <a:schemeClr val="tx1">
                  <a:lumMod val="65000"/>
                  <a:lumOff val="35000"/>
                </a:schemeClr>
              </a:solidFill>
              <a:latin typeface="Arial" panose="020B0604020202020204" pitchFamily="34" charset="0"/>
              <a:cs typeface="Arial" panose="020B0604020202020204" pitchFamily="34" charset="0"/>
            </a:endParaRPr>
          </a:p>
          <a:p>
            <a:r>
              <a:rPr lang="en-US" sz="1400" b="1" dirty="0">
                <a:solidFill>
                  <a:schemeClr val="tx1">
                    <a:lumMod val="65000"/>
                    <a:lumOff val="35000"/>
                  </a:schemeClr>
                </a:solidFill>
                <a:latin typeface="Arial" panose="020B0604020202020204" pitchFamily="34" charset="0"/>
                <a:cs typeface="Arial" panose="020B0604020202020204" pitchFamily="34" charset="0"/>
              </a:rPr>
              <a:t>Sampling guidance: </a:t>
            </a:r>
            <a:r>
              <a:rPr lang="en-US" sz="1400" dirty="0">
                <a:solidFill>
                  <a:schemeClr val="tx1">
                    <a:lumMod val="65000"/>
                    <a:lumOff val="35000"/>
                  </a:schemeClr>
                </a:solidFill>
                <a:latin typeface="Arial" panose="020B0604020202020204" pitchFamily="34" charset="0"/>
                <a:cs typeface="Arial" panose="020B0604020202020204" pitchFamily="34" charset="0"/>
                <a:hlinkClick r:id="rId5"/>
              </a:rPr>
              <a:t>https://www.michigan.gov/pfasresponse/0,9038,7-365-88059_91297---,00.html</a:t>
            </a:r>
            <a:endParaRPr lang="en-US" sz="1400" dirty="0">
              <a:solidFill>
                <a:schemeClr val="tx1">
                  <a:lumMod val="65000"/>
                  <a:lumOff val="35000"/>
                </a:schemeClr>
              </a:solidFill>
              <a:latin typeface="Arial" panose="020B0604020202020204" pitchFamily="34" charset="0"/>
              <a:cs typeface="Arial" panose="020B0604020202020204" pitchFamily="34" charset="0"/>
            </a:endParaRPr>
          </a:p>
          <a:p>
            <a:endParaRPr lang="en-US" sz="1400" b="1" dirty="0">
              <a:solidFill>
                <a:schemeClr val="tx1">
                  <a:lumMod val="65000"/>
                  <a:lumOff val="35000"/>
                </a:schemeClr>
              </a:solidFill>
              <a:latin typeface="Arial" panose="020B0604020202020204" pitchFamily="34" charset="0"/>
              <a:cs typeface="Arial" panose="020B0604020202020204" pitchFamily="34" charset="0"/>
            </a:endParaRPr>
          </a:p>
          <a:p>
            <a:endParaRPr lang="en-US"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5868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6623" y="1185475"/>
            <a:ext cx="5783338" cy="1754326"/>
          </a:xfrm>
          <a:prstGeom prst="rect">
            <a:avLst/>
          </a:prstGeom>
          <a:noFill/>
        </p:spPr>
        <p:txBody>
          <a:bodyPr wrap="square" rtlCol="0">
            <a:spAutoFit/>
          </a:bodyPr>
          <a:lstStyle/>
          <a:p>
            <a:r>
              <a:rPr lang="en-US" sz="3600" b="1" dirty="0">
                <a:solidFill>
                  <a:schemeClr val="tx1">
                    <a:lumMod val="65000"/>
                    <a:lumOff val="35000"/>
                  </a:schemeClr>
                </a:solidFill>
                <a:latin typeface="Arial" panose="020B0604020202020204" pitchFamily="34" charset="0"/>
                <a:cs typeface="Arial" panose="020B0604020202020204" pitchFamily="34" charset="0"/>
              </a:rPr>
              <a:t>Questions?</a:t>
            </a:r>
          </a:p>
          <a:p>
            <a:endParaRPr lang="en-US" sz="3600" b="1" dirty="0">
              <a:solidFill>
                <a:schemeClr val="tx1">
                  <a:lumMod val="65000"/>
                  <a:lumOff val="35000"/>
                </a:schemeClr>
              </a:solidFill>
              <a:latin typeface="Arial" panose="020B0604020202020204" pitchFamily="34" charset="0"/>
              <a:cs typeface="Arial" panose="020B0604020202020204" pitchFamily="34" charset="0"/>
            </a:endParaRPr>
          </a:p>
          <a:p>
            <a:r>
              <a:rPr lang="en-US" dirty="0">
                <a:solidFill>
                  <a:schemeClr val="tx1">
                    <a:lumMod val="65000"/>
                    <a:lumOff val="35000"/>
                  </a:schemeClr>
                </a:solidFill>
                <a:latin typeface="Arial" panose="020B0604020202020204" pitchFamily="34" charset="0"/>
                <a:cs typeface="Arial" panose="020B0604020202020204" pitchFamily="34" charset="0"/>
              </a:rPr>
              <a:t>Ben Wise </a:t>
            </a:r>
          </a:p>
          <a:p>
            <a:r>
              <a:rPr lang="en-US" dirty="0">
                <a:solidFill>
                  <a:schemeClr val="tx1">
                    <a:lumMod val="65000"/>
                    <a:lumOff val="35000"/>
                  </a:schemeClr>
                </a:solidFill>
                <a:latin typeface="Arial" panose="020B0604020202020204" pitchFamily="34" charset="0"/>
                <a:cs typeface="Arial" panose="020B0604020202020204" pitchFamily="34" charset="0"/>
              </a:rPr>
              <a:t>bwise@englewoodco.gov </a:t>
            </a:r>
          </a:p>
        </p:txBody>
      </p:sp>
    </p:spTree>
    <p:extLst>
      <p:ext uri="{BB962C8B-B14F-4D97-AF65-F5344CB8AC3E}">
        <p14:creationId xmlns:p14="http://schemas.microsoft.com/office/powerpoint/2010/main" val="101356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p:txBody>
          <a:bodyPr/>
          <a:lstStyle/>
          <a:p>
            <a:r>
              <a:rPr lang="en-US" dirty="0"/>
              <a:t>What is </a:t>
            </a:r>
            <a:r>
              <a:rPr lang="en-US" dirty="0" err="1"/>
              <a:t>pfas</a:t>
            </a:r>
            <a:r>
              <a:rPr lang="en-US" dirty="0"/>
              <a:t>?</a:t>
            </a:r>
          </a:p>
        </p:txBody>
      </p:sp>
      <p:sp>
        <p:nvSpPr>
          <p:cNvPr id="5" name="Content Placeholder 2"/>
          <p:cNvSpPr>
            <a:spLocks noGrp="1"/>
          </p:cNvSpPr>
          <p:nvPr>
            <p:ph idx="14"/>
          </p:nvPr>
        </p:nvSpPr>
        <p:spPr>
          <a:xfrm>
            <a:off x="702728" y="1310775"/>
            <a:ext cx="7670805" cy="3125757"/>
          </a:xfrm>
        </p:spPr>
        <p:txBody>
          <a:bodyPr/>
          <a:lstStyle/>
          <a:p>
            <a:pPr marL="285750" indent="-285750">
              <a:buFont typeface="Arial" panose="020B0604020202020204" pitchFamily="34" charset="0"/>
              <a:buChar char="•"/>
            </a:pPr>
            <a:r>
              <a:rPr lang="en-US" dirty="0"/>
              <a:t>Ring form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Contains all the evil of the world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Followed around by seedy characters</a:t>
            </a:r>
          </a:p>
        </p:txBody>
      </p:sp>
      <p:pic>
        <p:nvPicPr>
          <p:cNvPr id="6" name="Picture 2" descr="Stainless Steel Lord of the Rings jewelry The One Ring Power s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271" y="1239424"/>
            <a:ext cx="1369433" cy="13694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hy Amazon's 'Lord of the Rings' show will be a fl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27" y="3245585"/>
            <a:ext cx="2198233" cy="14478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ow Well Do You Know &quot;Lord Of The Rings&quot; Charact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4118" y="3201581"/>
            <a:ext cx="2136437" cy="16031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World War I and The Lord of the Rings: The Trenches of Moria | The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1477" y="3100100"/>
            <a:ext cx="1735793" cy="183994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4917886"/>
            <a:ext cx="4572000" cy="215444"/>
          </a:xfrm>
          <a:prstGeom prst="rect">
            <a:avLst/>
          </a:prstGeom>
        </p:spPr>
        <p:txBody>
          <a:bodyPr>
            <a:spAutoFit/>
          </a:bodyPr>
          <a:lstStyle/>
          <a:p>
            <a:r>
              <a:rPr lang="en-US" sz="800" dirty="0">
                <a:hlinkClick r:id="rId7"/>
              </a:rPr>
              <a:t>https://www.buzzfeed.com/jarrylee/age-is-just-a-number-when-youre-an-elf</a:t>
            </a:r>
            <a:endParaRPr lang="en-US" sz="800" dirty="0"/>
          </a:p>
        </p:txBody>
      </p:sp>
    </p:spTree>
    <p:extLst>
      <p:ext uri="{BB962C8B-B14F-4D97-AF65-F5344CB8AC3E}">
        <p14:creationId xmlns:p14="http://schemas.microsoft.com/office/powerpoint/2010/main" val="1586343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p:txBody>
          <a:bodyPr/>
          <a:lstStyle/>
          <a:p>
            <a:r>
              <a:rPr lang="en-US" dirty="0"/>
              <a:t>What is </a:t>
            </a:r>
            <a:r>
              <a:rPr lang="en-US" dirty="0" err="1"/>
              <a:t>pfas</a:t>
            </a:r>
            <a:r>
              <a:rPr lang="en-US" dirty="0"/>
              <a:t>?</a:t>
            </a:r>
          </a:p>
        </p:txBody>
      </p:sp>
      <p:sp>
        <p:nvSpPr>
          <p:cNvPr id="15" name="Content Placeholder 2"/>
          <p:cNvSpPr>
            <a:spLocks noGrp="1"/>
          </p:cNvSpPr>
          <p:nvPr>
            <p:ph idx="14"/>
          </p:nvPr>
        </p:nvSpPr>
        <p:spPr>
          <a:xfrm>
            <a:off x="702728" y="1310775"/>
            <a:ext cx="7670805" cy="3125757"/>
          </a:xfrm>
        </p:spPr>
        <p:txBody>
          <a:bodyPr/>
          <a:lstStyle/>
          <a:p>
            <a:pPr marL="285750" indent="-285750">
              <a:buFont typeface="Arial" panose="020B0604020202020204" pitchFamily="34" charset="0"/>
              <a:buChar char="•"/>
            </a:pPr>
            <a:r>
              <a:rPr lang="en-US" dirty="0"/>
              <a:t>Per- and polyfluoroalkyl substances (PFAS) are a family of 5,000+ compounds</a:t>
            </a:r>
          </a:p>
          <a:p>
            <a:pPr marL="285750" indent="-285750">
              <a:buFont typeface="Arial" panose="020B0604020202020204" pitchFamily="34" charset="0"/>
              <a:buChar char="•"/>
            </a:pPr>
            <a:r>
              <a:rPr lang="en-US" dirty="0"/>
              <a:t>Carbon + fluorine bond (one of the strongest chemical bonds)</a:t>
            </a:r>
          </a:p>
          <a:p>
            <a:pPr marL="285750" indent="-285750">
              <a:buFont typeface="Arial" panose="020B0604020202020204" pitchFamily="34" charset="0"/>
              <a:buChar char="•"/>
            </a:pPr>
            <a:r>
              <a:rPr lang="en-US" dirty="0"/>
              <a:t>In production since the 1940’s </a:t>
            </a:r>
          </a:p>
          <a:p>
            <a:pPr marL="742950" lvl="1" indent="-285750">
              <a:buFont typeface="Arial" panose="020B0604020202020204" pitchFamily="34" charset="0"/>
              <a:buChar char="•"/>
            </a:pPr>
            <a:r>
              <a:rPr lang="en-US" sz="1200" dirty="0"/>
              <a:t>Teflon</a:t>
            </a:r>
          </a:p>
          <a:p>
            <a:pPr marL="742950" lvl="1" indent="-285750">
              <a:buFont typeface="Arial" panose="020B0604020202020204" pitchFamily="34" charset="0"/>
              <a:buChar char="•"/>
            </a:pPr>
            <a:r>
              <a:rPr lang="en-US" sz="1200" dirty="0"/>
              <a:t>Food packaging (fast food wrappers, microwave popcorn, etc.)</a:t>
            </a:r>
          </a:p>
          <a:p>
            <a:pPr marL="742950" lvl="1" indent="-285750">
              <a:buFont typeface="Arial" panose="020B0604020202020204" pitchFamily="34" charset="0"/>
              <a:buChar char="•"/>
            </a:pPr>
            <a:r>
              <a:rPr lang="en-US" sz="1200" dirty="0"/>
              <a:t>Water repellent clothing</a:t>
            </a:r>
          </a:p>
          <a:p>
            <a:pPr marL="742950" lvl="1" indent="-285750">
              <a:buFont typeface="Arial" panose="020B0604020202020204" pitchFamily="34" charset="0"/>
              <a:buChar char="•"/>
            </a:pPr>
            <a:r>
              <a:rPr lang="en-US" sz="1200" dirty="0"/>
              <a:t>Domestic products (lipstick, shampoo, dental floss, etc.)</a:t>
            </a:r>
          </a:p>
          <a:p>
            <a:pPr marL="742950" lvl="1" indent="-285750">
              <a:buFont typeface="Arial" panose="020B0604020202020204" pitchFamily="34" charset="0"/>
              <a:buChar char="•"/>
            </a:pPr>
            <a:r>
              <a:rPr lang="en-US" sz="1200" dirty="0"/>
              <a:t>Carpeting</a:t>
            </a:r>
          </a:p>
          <a:p>
            <a:pPr marL="742950" lvl="1" indent="-285750">
              <a:buFont typeface="Arial" panose="020B0604020202020204" pitchFamily="34" charset="0"/>
              <a:buChar char="•"/>
            </a:pPr>
            <a:r>
              <a:rPr lang="en-US" sz="1200" dirty="0"/>
              <a:t>Ski wax  </a:t>
            </a:r>
          </a:p>
          <a:p>
            <a:pPr marL="285750" indent="-285750">
              <a:buFont typeface="Arial" panose="020B0604020202020204" pitchFamily="34" charset="0"/>
              <a:buChar char="•"/>
            </a:pPr>
            <a:r>
              <a:rPr lang="en-US" dirty="0"/>
              <a:t>80% of exposure comes from domestic products,</a:t>
            </a:r>
          </a:p>
          <a:p>
            <a:r>
              <a:rPr lang="en-US" dirty="0"/>
              <a:t>      20% from drinking water</a:t>
            </a:r>
          </a:p>
          <a:p>
            <a:pPr marL="285750" indent="-285750">
              <a:buFont typeface="Arial" panose="020B0604020202020204" pitchFamily="34" charset="0"/>
              <a:buChar char="•"/>
            </a:pPr>
            <a:r>
              <a:rPr lang="en-US" dirty="0"/>
              <a:t>Found in 99% of people’s blood </a:t>
            </a:r>
          </a:p>
          <a:p>
            <a:pPr lvl="1"/>
            <a:endParaRPr lang="en-US" sz="1200" dirty="0"/>
          </a:p>
        </p:txBody>
      </p:sp>
      <p:pic>
        <p:nvPicPr>
          <p:cNvPr id="16" name="Picture 2" descr="Teflon patented February 4, 1941 | Pan, Tefl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020" y="1833133"/>
            <a:ext cx="1756269" cy="289693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066693" y="4730071"/>
            <a:ext cx="2731477" cy="338554"/>
          </a:xfrm>
          <a:prstGeom prst="rect">
            <a:avLst/>
          </a:prstGeom>
        </p:spPr>
        <p:txBody>
          <a:bodyPr wrap="square">
            <a:spAutoFit/>
          </a:bodyPr>
          <a:lstStyle/>
          <a:p>
            <a:r>
              <a:rPr lang="en-US" sz="800" dirty="0">
                <a:hlinkClick r:id="rId4"/>
              </a:rPr>
              <a:t>https://www.wvpublic.org/post/dupont-offers-670m-settlement-teflon-chemical-contamination-water#stream/0</a:t>
            </a:r>
            <a:endParaRPr lang="en-US" sz="800" dirty="0"/>
          </a:p>
        </p:txBody>
      </p:sp>
    </p:spTree>
    <p:extLst>
      <p:ext uri="{BB962C8B-B14F-4D97-AF65-F5344CB8AC3E}">
        <p14:creationId xmlns:p14="http://schemas.microsoft.com/office/powerpoint/2010/main" val="122180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p:txBody>
          <a:bodyPr/>
          <a:lstStyle/>
          <a:p>
            <a:r>
              <a:rPr lang="en-US" dirty="0"/>
              <a:t>What is PFAS?</a:t>
            </a:r>
          </a:p>
        </p:txBody>
      </p:sp>
      <p:pic>
        <p:nvPicPr>
          <p:cNvPr id="3" name="Picture 2"/>
          <p:cNvPicPr>
            <a:picLocks noChangeAspect="1"/>
          </p:cNvPicPr>
          <p:nvPr/>
        </p:nvPicPr>
        <p:blipFill>
          <a:blip r:embed="rId3"/>
          <a:stretch>
            <a:fillRect/>
          </a:stretch>
        </p:blipFill>
        <p:spPr>
          <a:xfrm>
            <a:off x="1295401" y="850840"/>
            <a:ext cx="6297856" cy="4059920"/>
          </a:xfrm>
          <a:prstGeom prst="rect">
            <a:avLst/>
          </a:prstGeom>
        </p:spPr>
      </p:pic>
      <p:sp>
        <p:nvSpPr>
          <p:cNvPr id="4" name="Rectangle 3"/>
          <p:cNvSpPr/>
          <p:nvPr/>
        </p:nvSpPr>
        <p:spPr>
          <a:xfrm>
            <a:off x="1056360" y="4846283"/>
            <a:ext cx="6775938" cy="215444"/>
          </a:xfrm>
          <a:prstGeom prst="rect">
            <a:avLst/>
          </a:prstGeom>
        </p:spPr>
        <p:txBody>
          <a:bodyPr wrap="square">
            <a:spAutoFit/>
          </a:bodyPr>
          <a:lstStyle/>
          <a:p>
            <a:pPr algn="ctr"/>
            <a:r>
              <a:rPr lang="en-US" sz="800" dirty="0">
                <a:hlinkClick r:id="rId4"/>
              </a:rPr>
              <a:t>https://pfas-1.itrcweb.org/wp-content/uploads/2017/11/pfas_fact_sheet_history_and_use__11_13_17.pdf</a:t>
            </a:r>
            <a:endParaRPr lang="en-US" sz="800" dirty="0"/>
          </a:p>
        </p:txBody>
      </p:sp>
      <p:sp>
        <p:nvSpPr>
          <p:cNvPr id="2" name="Rectangle 1"/>
          <p:cNvSpPr/>
          <p:nvPr/>
        </p:nvSpPr>
        <p:spPr>
          <a:xfrm>
            <a:off x="1349358" y="1527294"/>
            <a:ext cx="6183321" cy="909458"/>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31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p:txBody>
          <a:bodyPr/>
          <a:lstStyle/>
          <a:p>
            <a:r>
              <a:rPr lang="en-US" dirty="0"/>
              <a:t>Health effects</a:t>
            </a:r>
          </a:p>
        </p:txBody>
      </p:sp>
      <p:sp>
        <p:nvSpPr>
          <p:cNvPr id="3" name="Content Placeholder 2"/>
          <p:cNvSpPr>
            <a:spLocks noGrp="1"/>
          </p:cNvSpPr>
          <p:nvPr>
            <p:ph idx="14"/>
          </p:nvPr>
        </p:nvSpPr>
        <p:spPr>
          <a:xfrm>
            <a:off x="776145" y="1096176"/>
            <a:ext cx="7670805" cy="3125757"/>
          </a:xfrm>
        </p:spPr>
        <p:txBody>
          <a:bodyPr/>
          <a:lstStyle/>
          <a:p>
            <a:r>
              <a:rPr lang="en-US" b="1" dirty="0"/>
              <a:t>What are the health effects? </a:t>
            </a:r>
          </a:p>
          <a:p>
            <a:endParaRPr lang="en-US" sz="1100" b="1" dirty="0"/>
          </a:p>
          <a:p>
            <a:pPr marL="171450" indent="-171450">
              <a:buFont typeface="Arial" panose="020B0604020202020204" pitchFamily="34" charset="0"/>
              <a:buChar char="•"/>
            </a:pPr>
            <a:r>
              <a:rPr lang="en-US" sz="1200" dirty="0"/>
              <a:t>Linked to low birth weight</a:t>
            </a:r>
          </a:p>
          <a:p>
            <a:pPr marL="171450" indent="-171450">
              <a:buFont typeface="Arial" panose="020B0604020202020204" pitchFamily="34" charset="0"/>
              <a:buChar char="•"/>
            </a:pPr>
            <a:r>
              <a:rPr lang="en-US" sz="1200" dirty="0"/>
              <a:t>Increased risk of heart and liver disease and/or high blood pressure</a:t>
            </a:r>
          </a:p>
          <a:p>
            <a:pPr marL="171450" indent="-171450">
              <a:buFont typeface="Arial" panose="020B0604020202020204" pitchFamily="34" charset="0"/>
              <a:buChar char="•"/>
            </a:pPr>
            <a:r>
              <a:rPr lang="en-US" sz="1200" dirty="0"/>
              <a:t>Various cancers and thyroid hormone disruption </a:t>
            </a:r>
          </a:p>
          <a:p>
            <a:pPr marL="171450" indent="-171450">
              <a:buFont typeface="Arial" panose="020B0604020202020204" pitchFamily="34" charset="0"/>
              <a:buChar char="•"/>
            </a:pPr>
            <a:r>
              <a:rPr lang="en-US" sz="1200" dirty="0"/>
              <a:t>Causes reproductive and developmental, liver and kidney, and immunological effects in laboratory animals</a:t>
            </a:r>
          </a:p>
          <a:p>
            <a:pPr marL="171450" indent="-171450">
              <a:buFont typeface="Arial" panose="020B0604020202020204" pitchFamily="34" charset="0"/>
              <a:buChar char="•"/>
            </a:pPr>
            <a:endParaRPr lang="en-US" sz="1200" dirty="0"/>
          </a:p>
          <a:p>
            <a:r>
              <a:rPr lang="en-US" sz="1200" dirty="0"/>
              <a:t>“We don’t know much.”</a:t>
            </a:r>
          </a:p>
          <a:p>
            <a:endParaRPr lang="en-US" sz="1200" dirty="0"/>
          </a:p>
          <a:p>
            <a:r>
              <a:rPr lang="en-US" sz="1200" dirty="0"/>
              <a:t>Toxicological studies are ongoing</a:t>
            </a:r>
          </a:p>
          <a:p>
            <a:endParaRPr lang="en-US" sz="1200" dirty="0"/>
          </a:p>
        </p:txBody>
      </p:sp>
      <p:pic>
        <p:nvPicPr>
          <p:cNvPr id="4" name="Picture 3"/>
          <p:cNvPicPr>
            <a:picLocks noChangeAspect="1"/>
          </p:cNvPicPr>
          <p:nvPr/>
        </p:nvPicPr>
        <p:blipFill>
          <a:blip r:embed="rId3"/>
          <a:stretch>
            <a:fillRect/>
          </a:stretch>
        </p:blipFill>
        <p:spPr>
          <a:xfrm>
            <a:off x="702728" y="3749154"/>
            <a:ext cx="3857661" cy="781163"/>
          </a:xfrm>
          <a:prstGeom prst="rect">
            <a:avLst/>
          </a:prstGeom>
        </p:spPr>
      </p:pic>
      <p:pic>
        <p:nvPicPr>
          <p:cNvPr id="6" name="Picture 5"/>
          <p:cNvPicPr>
            <a:picLocks noChangeAspect="1"/>
          </p:cNvPicPr>
          <p:nvPr/>
        </p:nvPicPr>
        <p:blipFill>
          <a:blip r:embed="rId4"/>
          <a:stretch>
            <a:fillRect/>
          </a:stretch>
        </p:blipFill>
        <p:spPr>
          <a:xfrm>
            <a:off x="4662706" y="3796837"/>
            <a:ext cx="3608509" cy="733480"/>
          </a:xfrm>
          <a:prstGeom prst="rect">
            <a:avLst/>
          </a:prstGeom>
        </p:spPr>
      </p:pic>
      <p:sp>
        <p:nvSpPr>
          <p:cNvPr id="7" name="Rectangle 6"/>
          <p:cNvSpPr/>
          <p:nvPr/>
        </p:nvSpPr>
        <p:spPr>
          <a:xfrm>
            <a:off x="-11611" y="4793177"/>
            <a:ext cx="4572000" cy="338554"/>
          </a:xfrm>
          <a:prstGeom prst="rect">
            <a:avLst/>
          </a:prstGeom>
        </p:spPr>
        <p:txBody>
          <a:bodyPr>
            <a:spAutoFit/>
          </a:bodyPr>
          <a:lstStyle/>
          <a:p>
            <a:r>
              <a:rPr lang="en-US" sz="800" dirty="0">
                <a:hlinkClick r:id="rId5"/>
              </a:rPr>
              <a:t>https://drive.google.com/file/d/14ZIzesBDhzOk-938jsxSjYAfBezKiwLd/view</a:t>
            </a:r>
            <a:endParaRPr lang="en-US" sz="800" dirty="0"/>
          </a:p>
          <a:p>
            <a:r>
              <a:rPr lang="en-US" sz="800" dirty="0">
                <a:hlinkClick r:id="rId6"/>
              </a:rPr>
              <a:t>https://www.epa.gov/pfas/basic-information-pfas#health</a:t>
            </a:r>
            <a:endParaRPr lang="en-US" sz="800" dirty="0"/>
          </a:p>
        </p:txBody>
      </p:sp>
    </p:spTree>
    <p:extLst>
      <p:ext uri="{BB962C8B-B14F-4D97-AF65-F5344CB8AC3E}">
        <p14:creationId xmlns:p14="http://schemas.microsoft.com/office/powerpoint/2010/main" val="119091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p:txBody>
          <a:bodyPr/>
          <a:lstStyle/>
          <a:p>
            <a:r>
              <a:rPr lang="en-US" dirty="0"/>
              <a:t>Around the country</a:t>
            </a:r>
          </a:p>
        </p:txBody>
      </p:sp>
      <p:sp>
        <p:nvSpPr>
          <p:cNvPr id="3" name="Rectangle 2"/>
          <p:cNvSpPr/>
          <p:nvPr/>
        </p:nvSpPr>
        <p:spPr>
          <a:xfrm>
            <a:off x="-67221" y="4558725"/>
            <a:ext cx="7057292" cy="584775"/>
          </a:xfrm>
          <a:prstGeom prst="rect">
            <a:avLst/>
          </a:prstGeom>
        </p:spPr>
        <p:txBody>
          <a:bodyPr wrap="square">
            <a:spAutoFit/>
          </a:bodyPr>
          <a:lstStyle/>
          <a:p>
            <a:r>
              <a:rPr lang="en-US" sz="800" dirty="0">
                <a:hlinkClick r:id="rId3"/>
              </a:rPr>
              <a:t>https://www.ewg.org/news-and-analysis/2018/03/washington-first-state-ban-fluorinated-chemicals-food-packaging</a:t>
            </a:r>
            <a:endParaRPr lang="en-US" sz="800" dirty="0"/>
          </a:p>
          <a:p>
            <a:r>
              <a:rPr lang="en-US" sz="800" dirty="0">
                <a:hlinkClick r:id="rId4"/>
              </a:rPr>
              <a:t>https://www.jdsupra.com/legalnews/state-by-state-regulation-of-per-and-82542/</a:t>
            </a:r>
            <a:endParaRPr lang="en-US" sz="800" dirty="0"/>
          </a:p>
          <a:p>
            <a:r>
              <a:rPr lang="en-US" sz="800" dirty="0">
                <a:hlinkClick r:id="rId5"/>
              </a:rPr>
              <a:t>https://www.nhpr.org/post/nh-sues-makers-pfas-chemicals-drinking-water-contamination#stream/0</a:t>
            </a:r>
            <a:endParaRPr lang="en-US" sz="800" dirty="0"/>
          </a:p>
          <a:p>
            <a:r>
              <a:rPr lang="en-US" sz="800" dirty="0">
                <a:hlinkClick r:id="rId6"/>
              </a:rPr>
              <a:t>https://thehill.com/policy/energy-environment/480571-sanders-introduces-bill-to-clean-up-of-toxic-forever-chemicals</a:t>
            </a:r>
            <a:endParaRPr lang="en-US" sz="800" dirty="0"/>
          </a:p>
        </p:txBody>
      </p:sp>
      <p:pic>
        <p:nvPicPr>
          <p:cNvPr id="4" name="Picture 3"/>
          <p:cNvPicPr>
            <a:picLocks noChangeAspect="1"/>
          </p:cNvPicPr>
          <p:nvPr/>
        </p:nvPicPr>
        <p:blipFill>
          <a:blip r:embed="rId7"/>
          <a:stretch>
            <a:fillRect/>
          </a:stretch>
        </p:blipFill>
        <p:spPr>
          <a:xfrm>
            <a:off x="205010" y="654819"/>
            <a:ext cx="5493105" cy="3725855"/>
          </a:xfrm>
          <a:prstGeom prst="rect">
            <a:avLst/>
          </a:prstGeom>
        </p:spPr>
      </p:pic>
      <p:pic>
        <p:nvPicPr>
          <p:cNvPr id="6" name="Picture 5"/>
          <p:cNvPicPr>
            <a:picLocks noChangeAspect="1"/>
          </p:cNvPicPr>
          <p:nvPr/>
        </p:nvPicPr>
        <p:blipFill>
          <a:blip r:embed="rId8"/>
          <a:stretch>
            <a:fillRect/>
          </a:stretch>
        </p:blipFill>
        <p:spPr>
          <a:xfrm>
            <a:off x="5698115" y="1792927"/>
            <a:ext cx="3332284" cy="786419"/>
          </a:xfrm>
          <a:prstGeom prst="rect">
            <a:avLst/>
          </a:prstGeom>
        </p:spPr>
      </p:pic>
      <p:pic>
        <p:nvPicPr>
          <p:cNvPr id="7" name="Picture 6"/>
          <p:cNvPicPr>
            <a:picLocks noChangeAspect="1"/>
          </p:cNvPicPr>
          <p:nvPr/>
        </p:nvPicPr>
        <p:blipFill>
          <a:blip r:embed="rId9"/>
          <a:stretch>
            <a:fillRect/>
          </a:stretch>
        </p:blipFill>
        <p:spPr>
          <a:xfrm>
            <a:off x="5023713" y="2884731"/>
            <a:ext cx="3932717" cy="521542"/>
          </a:xfrm>
          <a:prstGeom prst="rect">
            <a:avLst/>
          </a:prstGeom>
        </p:spPr>
      </p:pic>
      <p:pic>
        <p:nvPicPr>
          <p:cNvPr id="8" name="Picture 7"/>
          <p:cNvPicPr>
            <a:picLocks noChangeAspect="1"/>
          </p:cNvPicPr>
          <p:nvPr/>
        </p:nvPicPr>
        <p:blipFill>
          <a:blip r:embed="rId10"/>
          <a:stretch>
            <a:fillRect/>
          </a:stretch>
        </p:blipFill>
        <p:spPr>
          <a:xfrm>
            <a:off x="4715973" y="3854749"/>
            <a:ext cx="4240457" cy="525925"/>
          </a:xfrm>
          <a:prstGeom prst="rect">
            <a:avLst/>
          </a:prstGeom>
        </p:spPr>
      </p:pic>
    </p:spTree>
    <p:extLst>
      <p:ext uri="{BB962C8B-B14F-4D97-AF65-F5344CB8AC3E}">
        <p14:creationId xmlns:p14="http://schemas.microsoft.com/office/powerpoint/2010/main" val="2467007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p:txBody>
          <a:bodyPr/>
          <a:lstStyle/>
          <a:p>
            <a:r>
              <a:rPr lang="en-US" dirty="0"/>
              <a:t>Firefighting foam</a:t>
            </a:r>
          </a:p>
        </p:txBody>
      </p:sp>
      <p:sp>
        <p:nvSpPr>
          <p:cNvPr id="3" name="Content Placeholder 2"/>
          <p:cNvSpPr>
            <a:spLocks noGrp="1"/>
          </p:cNvSpPr>
          <p:nvPr>
            <p:ph idx="14"/>
          </p:nvPr>
        </p:nvSpPr>
        <p:spPr>
          <a:xfrm>
            <a:off x="632389" y="759790"/>
            <a:ext cx="7670805" cy="3125757"/>
          </a:xfrm>
        </p:spPr>
        <p:txBody>
          <a:bodyPr/>
          <a:lstStyle/>
          <a:p>
            <a:pPr marL="285750" indent="-285750">
              <a:buFont typeface="Arial" panose="020B0604020202020204" pitchFamily="34" charset="0"/>
              <a:buChar char="•"/>
            </a:pPr>
            <a:r>
              <a:rPr lang="en-US" dirty="0"/>
              <a:t>Aqueous film-forming firefighting foam (AFFF)</a:t>
            </a:r>
          </a:p>
          <a:p>
            <a:pPr marL="285750" indent="-285750">
              <a:buFont typeface="Arial" panose="020B0604020202020204" pitchFamily="34" charset="0"/>
              <a:buChar char="•"/>
            </a:pPr>
            <a:r>
              <a:rPr lang="en-US" dirty="0"/>
              <a:t>Military bases and firefighting training facilities </a:t>
            </a:r>
          </a:p>
          <a:p>
            <a:pPr marL="285750" indent="-285750">
              <a:buFont typeface="Arial" panose="020B0604020202020204" pitchFamily="34" charset="0"/>
              <a:buChar char="•"/>
            </a:pPr>
            <a:r>
              <a:rPr lang="en-US" dirty="0"/>
              <a:t>Impacted drinking water supplies around the country </a:t>
            </a:r>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5999907" y="1928669"/>
            <a:ext cx="2757231" cy="2355462"/>
          </a:xfrm>
          <a:prstGeom prst="rect">
            <a:avLst/>
          </a:prstGeom>
        </p:spPr>
      </p:pic>
      <p:pic>
        <p:nvPicPr>
          <p:cNvPr id="6" name="Picture 5"/>
          <p:cNvPicPr>
            <a:picLocks noChangeAspect="1"/>
          </p:cNvPicPr>
          <p:nvPr/>
        </p:nvPicPr>
        <p:blipFill>
          <a:blip r:embed="rId4"/>
          <a:stretch>
            <a:fillRect/>
          </a:stretch>
        </p:blipFill>
        <p:spPr>
          <a:xfrm>
            <a:off x="92558" y="1693985"/>
            <a:ext cx="5737770" cy="2688890"/>
          </a:xfrm>
          <a:prstGeom prst="rect">
            <a:avLst/>
          </a:prstGeom>
        </p:spPr>
      </p:pic>
      <p:sp>
        <p:nvSpPr>
          <p:cNvPr id="7" name="Rectangle 6"/>
          <p:cNvSpPr/>
          <p:nvPr/>
        </p:nvSpPr>
        <p:spPr>
          <a:xfrm>
            <a:off x="1096108" y="4405716"/>
            <a:ext cx="6934200" cy="215444"/>
          </a:xfrm>
          <a:prstGeom prst="rect">
            <a:avLst/>
          </a:prstGeom>
        </p:spPr>
        <p:txBody>
          <a:bodyPr wrap="square">
            <a:spAutoFit/>
          </a:bodyPr>
          <a:lstStyle/>
          <a:p>
            <a:r>
              <a:rPr lang="en-US" sz="800" dirty="0">
                <a:hlinkClick r:id="rId5"/>
              </a:rPr>
              <a:t>https://www.ewg.org/interactive-maps/2019_pfas_contamination/map/</a:t>
            </a:r>
            <a:endParaRPr lang="en-US" sz="800" dirty="0"/>
          </a:p>
        </p:txBody>
      </p:sp>
      <p:sp>
        <p:nvSpPr>
          <p:cNvPr id="8" name="Rectangle 7"/>
          <p:cNvSpPr/>
          <p:nvPr/>
        </p:nvSpPr>
        <p:spPr>
          <a:xfrm>
            <a:off x="6166340" y="4344161"/>
            <a:ext cx="3018691" cy="338554"/>
          </a:xfrm>
          <a:prstGeom prst="rect">
            <a:avLst/>
          </a:prstGeom>
        </p:spPr>
        <p:txBody>
          <a:bodyPr wrap="square">
            <a:spAutoFit/>
          </a:bodyPr>
          <a:lstStyle/>
          <a:p>
            <a:r>
              <a:rPr lang="en-US" sz="800" dirty="0">
                <a:hlinkClick r:id="rId6"/>
              </a:rPr>
              <a:t>https://drive.google.com/file/d/14ZIzesBDhzOk-938jsxSjYAfBezKiwLd/view</a:t>
            </a:r>
            <a:endParaRPr lang="en-US" sz="800" dirty="0"/>
          </a:p>
        </p:txBody>
      </p:sp>
    </p:spTree>
    <p:extLst>
      <p:ext uri="{BB962C8B-B14F-4D97-AF65-F5344CB8AC3E}">
        <p14:creationId xmlns:p14="http://schemas.microsoft.com/office/powerpoint/2010/main" val="1433765609"/>
      </p:ext>
    </p:extLst>
  </p:cSld>
  <p:clrMapOvr>
    <a:masterClrMapping/>
  </p:clrMapOvr>
</p:sld>
</file>

<file path=ppt/theme/theme1.xml><?xml version="1.0" encoding="utf-8"?>
<a:theme xmlns:a="http://schemas.openxmlformats.org/drawingml/2006/main" name="2018-03-30 SP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06 SP PPT Template" id="{65947376-76A0-9846-9198-4F2A5E3845D6}" vid="{8C7046A0-D1B1-2649-9ECD-997197F3CB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DE02362677B247AAEF06CFB34E3498" ma:contentTypeVersion="15" ma:contentTypeDescription="Create a new document." ma:contentTypeScope="" ma:versionID="4119dc81634e776c49a9d3477cee3ead">
  <xsd:schema xmlns:xsd="http://www.w3.org/2001/XMLSchema" xmlns:xs="http://www.w3.org/2001/XMLSchema" xmlns:p="http://schemas.microsoft.com/office/2006/metadata/properties" xmlns:ns1="d0c0507b-afb2-4d18-8ea6-7a8c3ff81ef2" targetNamespace="http://schemas.microsoft.com/office/2006/metadata/properties" ma:root="true" ma:fieldsID="0747ef33b67cc571c86bfd814ca37d4a" ns1:_="">
    <xsd:import namespace="d0c0507b-afb2-4d18-8ea6-7a8c3ff81ef2"/>
    <xsd:element name="properties">
      <xsd:complexType>
        <xsd:sequence>
          <xsd:element name="documentManagement">
            <xsd:complexType>
              <xsd:all>
                <xsd:element ref="ns1:Branding_x0020_Document_x0020_Type" minOccurs="0"/>
                <xsd:element ref="ns1:photos" minOccurs="0"/>
                <xsd:element ref="ns1:Template_x0020_Type" minOccurs="0"/>
                <xsd:element ref="ns1:Logo_x0020_Type" minOccurs="0"/>
                <xsd:element ref="ns1:MediaServiceMetadata" minOccurs="0"/>
                <xsd:element ref="ns1:MediaServiceFastMetadata" minOccurs="0"/>
                <xsd:element ref="ns1:MediaServiceAutoTags" minOccurs="0"/>
                <xsd:element ref="ns1:MediaServiceOCR" minOccurs="0"/>
                <xsd:element ref="ns1:MediaServiceGenerationTime" minOccurs="0"/>
                <xsd:element ref="ns1:MediaServiceEventHashCode" minOccurs="0"/>
                <xsd:element ref="ns1: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c0507b-afb2-4d18-8ea6-7a8c3ff81ef2" elementFormDefault="qualified">
    <xsd:import namespace="http://schemas.microsoft.com/office/2006/documentManagement/types"/>
    <xsd:import namespace="http://schemas.microsoft.com/office/infopath/2007/PartnerControls"/>
    <xsd:element name="Branding_x0020_Document_x0020_Type" ma:index="0" nillable="true" ma:displayName="Branding Document Type" ma:format="Dropdown" ma:internalName="Branding_x0020_Document_x0020_Type">
      <xsd:simpleType>
        <xsd:restriction base="dms:Choice">
          <xsd:enumeration value="Branding Guidelines"/>
          <xsd:enumeration value="Business Cards"/>
          <xsd:enumeration value="How Tos"/>
          <xsd:enumeration value="Letterhead"/>
          <xsd:enumeration value="Logo"/>
          <xsd:enumeration value="Memo"/>
          <xsd:enumeration value="Templates"/>
        </xsd:restriction>
      </xsd:simpleType>
    </xsd:element>
    <xsd:element name="photos" ma:index="3" nillable="true" ma:displayName="photos" ma:format="Image" ma:internalName="photos">
      <xsd:complexType>
        <xsd:complexContent>
          <xsd:extension base="dms:URL">
            <xsd:sequence>
              <xsd:element name="Url" type="dms:ValidUrl" minOccurs="0" nillable="true"/>
              <xsd:element name="Description" type="xsd:string" nillable="true"/>
            </xsd:sequence>
          </xsd:extension>
        </xsd:complexContent>
      </xsd:complexType>
    </xsd:element>
    <xsd:element name="Template_x0020_Type" ma:index="10" nillable="true" ma:displayName="Template Type" ma:format="Dropdown" ma:internalName="Template_x0020_Type">
      <xsd:simpleType>
        <xsd:restriction base="dms:Choice">
          <xsd:enumeration value="Email Signature"/>
          <xsd:enumeration value="SPR Letterhead"/>
          <xsd:enumeration value="SPR Memo"/>
          <xsd:enumeration value="SPR Power Point"/>
        </xsd:restriction>
      </xsd:simpleType>
    </xsd:element>
    <xsd:element name="Logo_x0020_Type" ma:index="11" nillable="true" ma:displayName="Logo Type" ma:format="Dropdown" ma:internalName="Logo_x0020_Type">
      <xsd:simpleType>
        <xsd:restriction base="dms:Choice">
          <xsd:enumeration value="Horizontal All White"/>
          <xsd:enumeration value="Horizontal Color"/>
          <xsd:enumeration value="Horizontal Color Without Background"/>
          <xsd:enumeration value="Horizontal With Tagline-White"/>
          <xsd:enumeration value="Horizontal With Tagline-Color"/>
          <xsd:enumeration value="Horizontal With Tagline-Color No Background"/>
          <xsd:enumeration value="Primary White"/>
          <xsd:enumeration value="Primary-Color"/>
          <xsd:enumeration value="Primary-Color No Background"/>
          <xsd:enumeration value="Primary Tagline-White"/>
          <xsd:enumeration value="Primary Tagline-Color"/>
          <xsd:enumeration value="Primary Tagline-Color No Background"/>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hotos xmlns="d0c0507b-afb2-4d18-8ea6-7a8c3ff81ef2">
      <Url xsi:nil="true"/>
      <Description xsi:nil="true"/>
    </photos>
    <Branding_x0020_Document_x0020_Type xmlns="d0c0507b-afb2-4d18-8ea6-7a8c3ff81ef2">Templates</Branding_x0020_Document_x0020_Type>
    <Logo_x0020_Type xmlns="d0c0507b-afb2-4d18-8ea6-7a8c3ff81ef2" xsi:nil="true"/>
    <Template_x0020_Type xmlns="d0c0507b-afb2-4d18-8ea6-7a8c3ff81ef2">SPR Power Point</Template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CC229F-7B93-4340-B0A1-E941F252B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c0507b-afb2-4d18-8ea6-7a8c3ff81e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2006/documentManagement/types"/>
    <ds:schemaRef ds:uri="d0c0507b-afb2-4d18-8ea6-7a8c3ff81ef2"/>
    <ds:schemaRef ds:uri="http://purl.org/dc/elements/1.1/"/>
    <ds:schemaRef ds:uri="http://purl.org/dc/dcmitype/"/>
    <ds:schemaRef ds:uri="http://schemas.openxmlformats.org/package/2006/metadata/core-properties"/>
    <ds:schemaRef ds:uri="http://purl.org/dc/terms/"/>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2020-06 SP PPT Template (00000003)</Template>
  <TotalTime>211</TotalTime>
  <Words>2004</Words>
  <Application>Microsoft Office PowerPoint</Application>
  <PresentationFormat>On-screen Show (16:9)</PresentationFormat>
  <Paragraphs>266</Paragraphs>
  <Slides>31</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2018-03-30 SP PPT Template</vt:lpstr>
      <vt:lpstr>PowerPoint Presentation</vt:lpstr>
      <vt:lpstr>PowerPoint Presentation</vt:lpstr>
      <vt:lpstr>What is pfas?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regulations?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options</vt:lpstr>
      <vt:lpstr>PowerPoint Presentation</vt:lpstr>
      <vt:lpstr>PowerPoint Presentation</vt:lpstr>
      <vt:lpstr>PowerPoint Presentation</vt:lpstr>
      <vt:lpstr>PowerPoint Presentation</vt:lpstr>
      <vt:lpstr>Next steps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Lopez</dc:creator>
  <cp:lastModifiedBy>Kayla Sibigtroth</cp:lastModifiedBy>
  <cp:revision>33</cp:revision>
  <dcterms:created xsi:type="dcterms:W3CDTF">2020-06-29T20:45:16Z</dcterms:created>
  <dcterms:modified xsi:type="dcterms:W3CDTF">2020-10-27T13:36:28Z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0x0101007ADE02362677B247AAEF06CFB34E3498</vt:lpwstr>
  </property>
</Properties>
</file>